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3"/>
  </p:notesMasterIdLst>
  <p:sldIdLst>
    <p:sldId id="306" r:id="rId2"/>
    <p:sldId id="262" r:id="rId3"/>
    <p:sldId id="258" r:id="rId4"/>
    <p:sldId id="259" r:id="rId5"/>
    <p:sldId id="302" r:id="rId6"/>
    <p:sldId id="291" r:id="rId7"/>
    <p:sldId id="303" r:id="rId8"/>
    <p:sldId id="257" r:id="rId9"/>
    <p:sldId id="293" r:id="rId10"/>
    <p:sldId id="290" r:id="rId11"/>
    <p:sldId id="265" r:id="rId12"/>
    <p:sldId id="305" r:id="rId13"/>
    <p:sldId id="289" r:id="rId14"/>
    <p:sldId id="263" r:id="rId15"/>
    <p:sldId id="266" r:id="rId16"/>
    <p:sldId id="304" r:id="rId17"/>
    <p:sldId id="267" r:id="rId18"/>
    <p:sldId id="270" r:id="rId19"/>
    <p:sldId id="268" r:id="rId20"/>
    <p:sldId id="272" r:id="rId21"/>
    <p:sldId id="275" r:id="rId22"/>
    <p:sldId id="273" r:id="rId23"/>
    <p:sldId id="277" r:id="rId24"/>
    <p:sldId id="278" r:id="rId25"/>
    <p:sldId id="292" r:id="rId26"/>
    <p:sldId id="286" r:id="rId27"/>
    <p:sldId id="285" r:id="rId28"/>
    <p:sldId id="301" r:id="rId29"/>
    <p:sldId id="281" r:id="rId30"/>
    <p:sldId id="287" r:id="rId31"/>
    <p:sldId id="288" r:id="rId32"/>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8C18CD-CF1A-A843-A64E-B3C2F453E467}" type="datetimeFigureOut">
              <a:rPr lang="en-DE" smtClean="0"/>
              <a:t>26.11.22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1CA962-4BAA-3A43-B452-368A5106339E}" type="slidenum">
              <a:rPr lang="en-DE" smtClean="0"/>
              <a:t>‹#›</a:t>
            </a:fld>
            <a:endParaRPr lang="en-DE"/>
          </a:p>
        </p:txBody>
      </p:sp>
    </p:spTree>
    <p:extLst>
      <p:ext uri="{BB962C8B-B14F-4D97-AF65-F5344CB8AC3E}">
        <p14:creationId xmlns:p14="http://schemas.microsoft.com/office/powerpoint/2010/main" val="3799293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9A1CA962-4BAA-3A43-B452-368A5106339E}" type="slidenum">
              <a:rPr lang="en-DE" smtClean="0"/>
              <a:t>31</a:t>
            </a:fld>
            <a:endParaRPr lang="en-DE"/>
          </a:p>
        </p:txBody>
      </p:sp>
    </p:spTree>
    <p:extLst>
      <p:ext uri="{BB962C8B-B14F-4D97-AF65-F5344CB8AC3E}">
        <p14:creationId xmlns:p14="http://schemas.microsoft.com/office/powerpoint/2010/main" val="3341620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CB903-D2B6-B92C-75FD-4CA5CBD81C2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D2F7DF5F-D858-7E82-580E-3E6BA93317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EDEBD402-2F83-B45E-4270-2169D5031ADE}"/>
              </a:ext>
            </a:extLst>
          </p:cNvPr>
          <p:cNvSpPr>
            <a:spLocks noGrp="1"/>
          </p:cNvSpPr>
          <p:nvPr>
            <p:ph type="dt" sz="half" idx="10"/>
          </p:nvPr>
        </p:nvSpPr>
        <p:spPr/>
        <p:txBody>
          <a:bodyPr/>
          <a:lstStyle/>
          <a:p>
            <a:fld id="{81873481-41EE-334E-9E8B-ED937922DD26}" type="datetime1">
              <a:rPr lang="de-DE" smtClean="0"/>
              <a:t>26.11.22</a:t>
            </a:fld>
            <a:endParaRPr lang="en-DE"/>
          </a:p>
        </p:txBody>
      </p:sp>
      <p:sp>
        <p:nvSpPr>
          <p:cNvPr id="5" name="Footer Placeholder 4">
            <a:extLst>
              <a:ext uri="{FF2B5EF4-FFF2-40B4-BE49-F238E27FC236}">
                <a16:creationId xmlns:a16="http://schemas.microsoft.com/office/drawing/2014/main" id="{1AE1DFE6-2B67-EE3F-7CE1-9DA2C696318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2B01643-506C-D54E-10D0-5E746A9CEFDB}"/>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841111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E2580-A276-8477-D4E6-C378A9F1AD27}"/>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1E926AF-075B-430D-EF65-90E4EE2DB1B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EE32D-5C6C-6358-6165-97B3C7CC9BFF}"/>
              </a:ext>
            </a:extLst>
          </p:cNvPr>
          <p:cNvSpPr>
            <a:spLocks noGrp="1"/>
          </p:cNvSpPr>
          <p:nvPr>
            <p:ph type="dt" sz="half" idx="10"/>
          </p:nvPr>
        </p:nvSpPr>
        <p:spPr/>
        <p:txBody>
          <a:bodyPr/>
          <a:lstStyle/>
          <a:p>
            <a:fld id="{DD663B1B-8FA6-EE49-B1E6-220E1DA510C8}" type="datetime1">
              <a:rPr lang="de-DE" smtClean="0"/>
              <a:t>26.11.22</a:t>
            </a:fld>
            <a:endParaRPr lang="en-DE"/>
          </a:p>
        </p:txBody>
      </p:sp>
      <p:sp>
        <p:nvSpPr>
          <p:cNvPr id="5" name="Footer Placeholder 4">
            <a:extLst>
              <a:ext uri="{FF2B5EF4-FFF2-40B4-BE49-F238E27FC236}">
                <a16:creationId xmlns:a16="http://schemas.microsoft.com/office/drawing/2014/main" id="{870288B8-25A8-3D64-AC1B-997CAE071D9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B229CA3-9074-5133-A9C5-3BDE213805C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859749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0DC33B-56A2-0B58-69E7-1913446856C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C091F83-095F-09D7-2A24-85B3E249779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D4D54BC5-D3EB-6376-C7DF-D8BC46FF920C}"/>
              </a:ext>
            </a:extLst>
          </p:cNvPr>
          <p:cNvSpPr>
            <a:spLocks noGrp="1"/>
          </p:cNvSpPr>
          <p:nvPr>
            <p:ph type="dt" sz="half" idx="10"/>
          </p:nvPr>
        </p:nvSpPr>
        <p:spPr/>
        <p:txBody>
          <a:bodyPr/>
          <a:lstStyle/>
          <a:p>
            <a:fld id="{5AAE486A-9AEC-BE4C-965A-ABC443FBB36C}" type="datetime1">
              <a:rPr lang="de-DE" smtClean="0"/>
              <a:t>26.11.22</a:t>
            </a:fld>
            <a:endParaRPr lang="en-DE"/>
          </a:p>
        </p:txBody>
      </p:sp>
      <p:sp>
        <p:nvSpPr>
          <p:cNvPr id="5" name="Footer Placeholder 4">
            <a:extLst>
              <a:ext uri="{FF2B5EF4-FFF2-40B4-BE49-F238E27FC236}">
                <a16:creationId xmlns:a16="http://schemas.microsoft.com/office/drawing/2014/main" id="{094C11AB-C6D3-DB8A-40E5-D324FE042CE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A5311A2-9FE2-1B3E-6B22-7D3B6DAD273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767594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0FE75-F27F-FD64-77FC-D6AD3E4FED5F}"/>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20A051C-DD15-1A6D-4A9D-95EC2AF25EE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98B48E09-5D90-D047-7BA3-601A314C0BA7}"/>
              </a:ext>
            </a:extLst>
          </p:cNvPr>
          <p:cNvSpPr>
            <a:spLocks noGrp="1"/>
          </p:cNvSpPr>
          <p:nvPr>
            <p:ph type="dt" sz="half" idx="10"/>
          </p:nvPr>
        </p:nvSpPr>
        <p:spPr/>
        <p:txBody>
          <a:bodyPr/>
          <a:lstStyle/>
          <a:p>
            <a:fld id="{AC051952-79C0-5249-ADD2-4BE61A386E79}" type="datetime1">
              <a:rPr lang="de-DE" smtClean="0"/>
              <a:t>26.11.22</a:t>
            </a:fld>
            <a:endParaRPr lang="en-DE"/>
          </a:p>
        </p:txBody>
      </p:sp>
      <p:sp>
        <p:nvSpPr>
          <p:cNvPr id="5" name="Footer Placeholder 4">
            <a:extLst>
              <a:ext uri="{FF2B5EF4-FFF2-40B4-BE49-F238E27FC236}">
                <a16:creationId xmlns:a16="http://schemas.microsoft.com/office/drawing/2014/main" id="{525C5A3E-62F3-4D90-476F-CDC29DD97037}"/>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E94400D-06AC-EC1E-B42F-573EB24A470A}"/>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40742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E3D92-60D4-D1E3-CEB2-8FBBC6F814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290DE15B-F04D-C0E9-0D1D-2C6DF6B062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623B15A-0229-4381-8D3D-1364D243BD60}"/>
              </a:ext>
            </a:extLst>
          </p:cNvPr>
          <p:cNvSpPr>
            <a:spLocks noGrp="1"/>
          </p:cNvSpPr>
          <p:nvPr>
            <p:ph type="dt" sz="half" idx="10"/>
          </p:nvPr>
        </p:nvSpPr>
        <p:spPr/>
        <p:txBody>
          <a:bodyPr/>
          <a:lstStyle/>
          <a:p>
            <a:fld id="{6C82A62A-2A86-6A47-8694-B3D6824D5323}" type="datetime1">
              <a:rPr lang="de-DE" smtClean="0"/>
              <a:t>26.11.22</a:t>
            </a:fld>
            <a:endParaRPr lang="en-DE"/>
          </a:p>
        </p:txBody>
      </p:sp>
      <p:sp>
        <p:nvSpPr>
          <p:cNvPr id="5" name="Footer Placeholder 4">
            <a:extLst>
              <a:ext uri="{FF2B5EF4-FFF2-40B4-BE49-F238E27FC236}">
                <a16:creationId xmlns:a16="http://schemas.microsoft.com/office/drawing/2014/main" id="{4F089775-34DF-F0EF-25F2-8E9A4EBA2B9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3FD1E4D-3262-F292-B856-3054FAD7413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13641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CF8A7-4086-F790-5048-3E4F8A7B36BB}"/>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9B591B4B-EB51-6C02-8CAA-45D2D800CE1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A7670672-F7F7-E799-3943-E486ED71DE7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AC3CDF90-7285-D019-B061-41997F0BB0C9}"/>
              </a:ext>
            </a:extLst>
          </p:cNvPr>
          <p:cNvSpPr>
            <a:spLocks noGrp="1"/>
          </p:cNvSpPr>
          <p:nvPr>
            <p:ph type="dt" sz="half" idx="10"/>
          </p:nvPr>
        </p:nvSpPr>
        <p:spPr/>
        <p:txBody>
          <a:bodyPr/>
          <a:lstStyle/>
          <a:p>
            <a:fld id="{7AE07D6E-51B7-1A47-8668-CBD2DA7C9770}" type="datetime1">
              <a:rPr lang="de-DE" smtClean="0"/>
              <a:t>26.11.22</a:t>
            </a:fld>
            <a:endParaRPr lang="en-DE"/>
          </a:p>
        </p:txBody>
      </p:sp>
      <p:sp>
        <p:nvSpPr>
          <p:cNvPr id="6" name="Footer Placeholder 5">
            <a:extLst>
              <a:ext uri="{FF2B5EF4-FFF2-40B4-BE49-F238E27FC236}">
                <a16:creationId xmlns:a16="http://schemas.microsoft.com/office/drawing/2014/main" id="{0A03B40F-D0B5-BD9E-3F5D-21A727EF94D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EE95CBA2-495C-BACA-A74B-F00148C932C8}"/>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479433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E0DD-A513-57D8-6CEB-BA1B93DB1082}"/>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241AFB93-A128-6E59-8087-F4AC11DF4F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968300-2F88-1899-404E-DE60BCBC0A0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80A6CAC3-7B06-45EE-356F-0271868B7F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71E955C-F68E-9615-C199-DC60B7D9142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79565A82-4F6B-4C92-910B-63601BC964CA}"/>
              </a:ext>
            </a:extLst>
          </p:cNvPr>
          <p:cNvSpPr>
            <a:spLocks noGrp="1"/>
          </p:cNvSpPr>
          <p:nvPr>
            <p:ph type="dt" sz="half" idx="10"/>
          </p:nvPr>
        </p:nvSpPr>
        <p:spPr/>
        <p:txBody>
          <a:bodyPr/>
          <a:lstStyle/>
          <a:p>
            <a:fld id="{EBF2CE94-34F4-1A45-87B0-3AC543A23532}" type="datetime1">
              <a:rPr lang="de-DE" smtClean="0"/>
              <a:t>26.11.22</a:t>
            </a:fld>
            <a:endParaRPr lang="en-DE"/>
          </a:p>
        </p:txBody>
      </p:sp>
      <p:sp>
        <p:nvSpPr>
          <p:cNvPr id="8" name="Footer Placeholder 7">
            <a:extLst>
              <a:ext uri="{FF2B5EF4-FFF2-40B4-BE49-F238E27FC236}">
                <a16:creationId xmlns:a16="http://schemas.microsoft.com/office/drawing/2014/main" id="{9C07304B-F7C8-B027-6DFC-74DB4D24D7C7}"/>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27A6F612-691A-F680-26DD-94235A1F17EC}"/>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51867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69B79-02AF-B6FE-BA78-F9034CC4AA2E}"/>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E8746DBD-EB5D-7A4D-F26E-30B48FC16C88}"/>
              </a:ext>
            </a:extLst>
          </p:cNvPr>
          <p:cNvSpPr>
            <a:spLocks noGrp="1"/>
          </p:cNvSpPr>
          <p:nvPr>
            <p:ph type="dt" sz="half" idx="10"/>
          </p:nvPr>
        </p:nvSpPr>
        <p:spPr/>
        <p:txBody>
          <a:bodyPr/>
          <a:lstStyle/>
          <a:p>
            <a:fld id="{4CF179E4-8CE8-4346-9202-5BE767DC13C4}" type="datetime1">
              <a:rPr lang="de-DE" smtClean="0"/>
              <a:t>26.11.22</a:t>
            </a:fld>
            <a:endParaRPr lang="en-DE"/>
          </a:p>
        </p:txBody>
      </p:sp>
      <p:sp>
        <p:nvSpPr>
          <p:cNvPr id="4" name="Footer Placeholder 3">
            <a:extLst>
              <a:ext uri="{FF2B5EF4-FFF2-40B4-BE49-F238E27FC236}">
                <a16:creationId xmlns:a16="http://schemas.microsoft.com/office/drawing/2014/main" id="{7ED32A87-AEA5-95C2-01C2-E77FED12069E}"/>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37A1DDA6-8E00-C588-312E-4D3D7F586F71}"/>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135091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7068ED-909B-FB43-A1F6-9B07A1B4F6F0}"/>
              </a:ext>
            </a:extLst>
          </p:cNvPr>
          <p:cNvSpPr>
            <a:spLocks noGrp="1"/>
          </p:cNvSpPr>
          <p:nvPr>
            <p:ph type="dt" sz="half" idx="10"/>
          </p:nvPr>
        </p:nvSpPr>
        <p:spPr/>
        <p:txBody>
          <a:bodyPr/>
          <a:lstStyle/>
          <a:p>
            <a:fld id="{DF22CFB9-C462-2842-BD22-004150F6C3B4}" type="datetime1">
              <a:rPr lang="de-DE" smtClean="0"/>
              <a:t>26.11.22</a:t>
            </a:fld>
            <a:endParaRPr lang="en-DE"/>
          </a:p>
        </p:txBody>
      </p:sp>
      <p:sp>
        <p:nvSpPr>
          <p:cNvPr id="3" name="Footer Placeholder 2">
            <a:extLst>
              <a:ext uri="{FF2B5EF4-FFF2-40B4-BE49-F238E27FC236}">
                <a16:creationId xmlns:a16="http://schemas.microsoft.com/office/drawing/2014/main" id="{06822593-957A-07F5-E076-563DE8BCAECB}"/>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25174A71-804F-E224-36A0-D7A784CA7206}"/>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48301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EAE9F-F3AB-AA97-A9CE-5DD714BF670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D15E7875-CF28-97C3-5DDC-99F9C724D5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60952CD7-CD16-7000-23F9-287AA46580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4DEE037-651A-D362-0EE7-FA98C5A5AEF0}"/>
              </a:ext>
            </a:extLst>
          </p:cNvPr>
          <p:cNvSpPr>
            <a:spLocks noGrp="1"/>
          </p:cNvSpPr>
          <p:nvPr>
            <p:ph type="dt" sz="half" idx="10"/>
          </p:nvPr>
        </p:nvSpPr>
        <p:spPr/>
        <p:txBody>
          <a:bodyPr/>
          <a:lstStyle/>
          <a:p>
            <a:fld id="{B9DE3D53-2942-BB42-88BC-2EF93E8E6CC3}" type="datetime1">
              <a:rPr lang="de-DE" smtClean="0"/>
              <a:t>26.11.22</a:t>
            </a:fld>
            <a:endParaRPr lang="en-DE"/>
          </a:p>
        </p:txBody>
      </p:sp>
      <p:sp>
        <p:nvSpPr>
          <p:cNvPr id="6" name="Footer Placeholder 5">
            <a:extLst>
              <a:ext uri="{FF2B5EF4-FFF2-40B4-BE49-F238E27FC236}">
                <a16:creationId xmlns:a16="http://schemas.microsoft.com/office/drawing/2014/main" id="{1E512389-B273-B054-E58D-8DCECFE5CB5D}"/>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2A786D3F-772B-BD5A-F244-8521C280934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288757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6C370-2719-2EB1-E761-D7B054FC133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AA644A97-F7F8-565B-9AB8-7C9758FB9C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E3CCDB35-20CA-D890-C823-AB58E6F2F2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5DA4F2C-A8B0-8EAB-D78A-366713EAB586}"/>
              </a:ext>
            </a:extLst>
          </p:cNvPr>
          <p:cNvSpPr>
            <a:spLocks noGrp="1"/>
          </p:cNvSpPr>
          <p:nvPr>
            <p:ph type="dt" sz="half" idx="10"/>
          </p:nvPr>
        </p:nvSpPr>
        <p:spPr/>
        <p:txBody>
          <a:bodyPr/>
          <a:lstStyle/>
          <a:p>
            <a:fld id="{60250600-7287-7B42-940A-DE413CBB6439}" type="datetime1">
              <a:rPr lang="de-DE" smtClean="0"/>
              <a:t>26.11.22</a:t>
            </a:fld>
            <a:endParaRPr lang="en-DE"/>
          </a:p>
        </p:txBody>
      </p:sp>
      <p:sp>
        <p:nvSpPr>
          <p:cNvPr id="6" name="Footer Placeholder 5">
            <a:extLst>
              <a:ext uri="{FF2B5EF4-FFF2-40B4-BE49-F238E27FC236}">
                <a16:creationId xmlns:a16="http://schemas.microsoft.com/office/drawing/2014/main" id="{83F6F940-2953-5BF1-D8BC-9BAF12DC626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50A620AA-D411-86F0-673F-756B3246C2A5}"/>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9377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9B927F-72BA-F61A-FC18-E1D2FD4139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CD3A21BC-9E6C-5907-C9B6-15FBCC5B98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0DB6185-5893-38D0-7A53-F6B058FD1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91C98C-4CD2-CB41-902F-5C8A631AAF29}" type="datetime1">
              <a:rPr lang="de-DE" smtClean="0"/>
              <a:t>26.11.22</a:t>
            </a:fld>
            <a:endParaRPr lang="en-DE"/>
          </a:p>
        </p:txBody>
      </p:sp>
      <p:sp>
        <p:nvSpPr>
          <p:cNvPr id="5" name="Footer Placeholder 4">
            <a:extLst>
              <a:ext uri="{FF2B5EF4-FFF2-40B4-BE49-F238E27FC236}">
                <a16:creationId xmlns:a16="http://schemas.microsoft.com/office/drawing/2014/main" id="{93654ACC-D45B-8EBF-5EFC-CBE75EE62E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F60E617D-792C-8FF0-2EF9-1EDF902725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FEAD7E-BF4A-2941-8FC0-E96033F99716}" type="slidenum">
              <a:rPr lang="en-DE" smtClean="0"/>
              <a:t>‹#›</a:t>
            </a:fld>
            <a:endParaRPr lang="en-DE"/>
          </a:p>
        </p:txBody>
      </p:sp>
    </p:spTree>
    <p:extLst>
      <p:ext uri="{BB962C8B-B14F-4D97-AF65-F5344CB8AC3E}">
        <p14:creationId xmlns:p14="http://schemas.microsoft.com/office/powerpoint/2010/main" val="3643404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arxiv.org/abs/2204.06125"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beta.dreamstudio.ai/dream" TargetMode="External"/><Relationship Id="rId2" Type="http://schemas.openxmlformats.org/officeDocument/2006/relationships/hyperlink" Target="https://huggingface.co/CompVis/stable-diffusion"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arxiv.org/abs/1406.2661" TargetMode="External"/><Relationship Id="rId2" Type="http://schemas.openxmlformats.org/officeDocument/2006/relationships/hyperlink" Target="https://arxiv.org/abs/1312.6114" TargetMode="External"/><Relationship Id="rId1" Type="http://schemas.openxmlformats.org/officeDocument/2006/relationships/slideLayout" Target="../slideLayouts/slideLayout2.xml"/><Relationship Id="rId5" Type="http://schemas.openxmlformats.org/officeDocument/2006/relationships/hyperlink" Target="https://arxiv.org/abs/2112.10752" TargetMode="External"/><Relationship Id="rId4" Type="http://schemas.openxmlformats.org/officeDocument/2006/relationships/hyperlink" Target="https://arxiv.org/abs/1908.09257"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sciencedirect.com/science/article/pii/S0004370221000862" TargetMode="External"/><Relationship Id="rId5" Type="http://schemas.openxmlformats.org/officeDocument/2006/relationships/hyperlink" Target="https://arxiv.org/abs/2205.06760" TargetMode="External"/><Relationship Id="rId4" Type="http://schemas.openxmlformats.org/officeDocument/2006/relationships/hyperlink" Target="https://arxiv.org/abs/2206.07682"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lilianweng.github.io/posts/2021-07-11-diffusion-models/"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3363-ADE1-D629-C188-A0AD5ABC2F84}"/>
              </a:ext>
            </a:extLst>
          </p:cNvPr>
          <p:cNvSpPr>
            <a:spLocks noGrp="1"/>
          </p:cNvSpPr>
          <p:nvPr>
            <p:ph type="ctrTitle"/>
          </p:nvPr>
        </p:nvSpPr>
        <p:spPr/>
        <p:txBody>
          <a:bodyPr>
            <a:normAutofit/>
          </a:bodyPr>
          <a:lstStyle/>
          <a:p>
            <a:r>
              <a:rPr lang="en-DE" dirty="0"/>
              <a:t>Generative Models</a:t>
            </a:r>
            <a:br>
              <a:rPr lang="en-DE" dirty="0"/>
            </a:br>
            <a:r>
              <a:rPr lang="en-DE" sz="4000" i="1" dirty="0"/>
              <a:t>Discriminative vs Generative</a:t>
            </a:r>
          </a:p>
        </p:txBody>
      </p:sp>
      <p:sp>
        <p:nvSpPr>
          <p:cNvPr id="3" name="Subtitle 2">
            <a:extLst>
              <a:ext uri="{FF2B5EF4-FFF2-40B4-BE49-F238E27FC236}">
                <a16:creationId xmlns:a16="http://schemas.microsoft.com/office/drawing/2014/main" id="{7A9C7435-EE51-07B9-EEBD-5697C12B84BF}"/>
              </a:ext>
            </a:extLst>
          </p:cNvPr>
          <p:cNvSpPr>
            <a:spLocks noGrp="1"/>
          </p:cNvSpPr>
          <p:nvPr>
            <p:ph type="subTitle" idx="1"/>
          </p:nvPr>
        </p:nvSpPr>
        <p:spPr/>
        <p:txBody>
          <a:bodyPr>
            <a:normAutofit/>
          </a:bodyPr>
          <a:lstStyle/>
          <a:p>
            <a:endParaRPr lang="en-DE" dirty="0"/>
          </a:p>
          <a:p>
            <a:r>
              <a:rPr lang="en-DE" dirty="0"/>
              <a:t>Understanding Machine Learning</a:t>
            </a:r>
          </a:p>
        </p:txBody>
      </p:sp>
    </p:spTree>
    <p:extLst>
      <p:ext uri="{BB962C8B-B14F-4D97-AF65-F5344CB8AC3E}">
        <p14:creationId xmlns:p14="http://schemas.microsoft.com/office/powerpoint/2010/main" val="1762627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Variational Inference</a:t>
            </a:r>
          </a:p>
        </p:txBody>
      </p:sp>
      <p:sp>
        <p:nvSpPr>
          <p:cNvPr id="3" name="Slide Number Placeholder 2">
            <a:extLst>
              <a:ext uri="{FF2B5EF4-FFF2-40B4-BE49-F238E27FC236}">
                <a16:creationId xmlns:a16="http://schemas.microsoft.com/office/drawing/2014/main" id="{9B364BE8-E89E-82E2-179F-2997821D6015}"/>
              </a:ext>
            </a:extLst>
          </p:cNvPr>
          <p:cNvSpPr>
            <a:spLocks noGrp="1"/>
          </p:cNvSpPr>
          <p:nvPr>
            <p:ph type="sldNum" sz="quarter" idx="12"/>
          </p:nvPr>
        </p:nvSpPr>
        <p:spPr/>
        <p:txBody>
          <a:bodyPr/>
          <a:lstStyle/>
          <a:p>
            <a:fld id="{15FEAD7E-BF4A-2941-8FC0-E96033F99716}" type="slidenum">
              <a:rPr lang="en-DE" smtClean="0"/>
              <a:t>10</a:t>
            </a:fld>
            <a:endParaRPr lang="en-DE"/>
          </a:p>
        </p:txBody>
      </p:sp>
    </p:spTree>
    <p:extLst>
      <p:ext uri="{BB962C8B-B14F-4D97-AF65-F5344CB8AC3E}">
        <p14:creationId xmlns:p14="http://schemas.microsoft.com/office/powerpoint/2010/main" val="865518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480FE-F44E-1FBE-7365-CC7FFA9398C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BA26CDAA-4E36-1399-EB83-B98E2F436504}"/>
              </a:ext>
            </a:extLst>
          </p:cNvPr>
          <p:cNvSpPr>
            <a:spLocks noGrp="1"/>
          </p:cNvSpPr>
          <p:nvPr>
            <p:ph idx="1"/>
          </p:nvPr>
        </p:nvSpPr>
        <p:spPr/>
        <p:txBody>
          <a:bodyPr/>
          <a:lstStyle/>
          <a:p>
            <a:r>
              <a:rPr lang="en-DE" dirty="0"/>
              <a:t>Bayesian …</a:t>
            </a:r>
          </a:p>
        </p:txBody>
      </p:sp>
      <p:sp>
        <p:nvSpPr>
          <p:cNvPr id="4" name="Slide Number Placeholder 3">
            <a:extLst>
              <a:ext uri="{FF2B5EF4-FFF2-40B4-BE49-F238E27FC236}">
                <a16:creationId xmlns:a16="http://schemas.microsoft.com/office/drawing/2014/main" id="{7E47F42D-5C43-7715-2E0C-247544AAF6A0}"/>
              </a:ext>
            </a:extLst>
          </p:cNvPr>
          <p:cNvSpPr>
            <a:spLocks noGrp="1"/>
          </p:cNvSpPr>
          <p:nvPr>
            <p:ph type="sldNum" sz="quarter" idx="12"/>
          </p:nvPr>
        </p:nvSpPr>
        <p:spPr/>
        <p:txBody>
          <a:bodyPr/>
          <a:lstStyle/>
          <a:p>
            <a:fld id="{15FEAD7E-BF4A-2941-8FC0-E96033F99716}" type="slidenum">
              <a:rPr lang="en-DE" smtClean="0"/>
              <a:t>11</a:t>
            </a:fld>
            <a:endParaRPr lang="en-DE"/>
          </a:p>
        </p:txBody>
      </p:sp>
    </p:spTree>
    <p:extLst>
      <p:ext uri="{BB962C8B-B14F-4D97-AF65-F5344CB8AC3E}">
        <p14:creationId xmlns:p14="http://schemas.microsoft.com/office/powerpoint/2010/main" val="162104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2111A-BDFD-B6C3-8765-75341EC36FFA}"/>
              </a:ext>
            </a:extLst>
          </p:cNvPr>
          <p:cNvSpPr>
            <a:spLocks noGrp="1"/>
          </p:cNvSpPr>
          <p:nvPr>
            <p:ph type="title"/>
          </p:nvPr>
        </p:nvSpPr>
        <p:spPr/>
        <p:txBody>
          <a:bodyPr/>
          <a:lstStyle/>
          <a:p>
            <a:r>
              <a:rPr lang="en-DE" dirty="0"/>
              <a:t>Recap: Autoencoder</a:t>
            </a:r>
          </a:p>
        </p:txBody>
      </p:sp>
      <p:sp>
        <p:nvSpPr>
          <p:cNvPr id="3" name="Content Placeholder 2">
            <a:extLst>
              <a:ext uri="{FF2B5EF4-FFF2-40B4-BE49-F238E27FC236}">
                <a16:creationId xmlns:a16="http://schemas.microsoft.com/office/drawing/2014/main" id="{A2E7CE92-D107-E9C1-8B56-40DDEDE7B9F5}"/>
              </a:ext>
            </a:extLst>
          </p:cNvPr>
          <p:cNvSpPr>
            <a:spLocks noGrp="1"/>
          </p:cNvSpPr>
          <p:nvPr>
            <p:ph idx="1"/>
          </p:nvPr>
        </p:nvSpPr>
        <p:spPr>
          <a:xfrm>
            <a:off x="838200" y="1825625"/>
            <a:ext cx="3581400" cy="4351338"/>
          </a:xfrm>
        </p:spPr>
        <p:txBody>
          <a:bodyPr>
            <a:normAutofit/>
          </a:bodyPr>
          <a:lstStyle/>
          <a:p>
            <a:pPr marL="0" indent="0">
              <a:buNone/>
            </a:pPr>
            <a:r>
              <a:rPr lang="en-GB" sz="2400" dirty="0"/>
              <a:t>(deep) e</a:t>
            </a:r>
            <a:r>
              <a:rPr lang="en-DE" sz="2400" dirty="0"/>
              <a:t>ncoder network</a:t>
            </a:r>
          </a:p>
          <a:p>
            <a:pPr marL="0" indent="0">
              <a:buNone/>
            </a:pPr>
            <a:r>
              <a:rPr lang="en-GB" sz="2400" dirty="0"/>
              <a:t>(deep) d</a:t>
            </a:r>
            <a:r>
              <a:rPr lang="en-DE" sz="2400" dirty="0"/>
              <a:t>ecoder network</a:t>
            </a:r>
          </a:p>
          <a:p>
            <a:pPr marL="0" indent="0">
              <a:buNone/>
            </a:pPr>
            <a:r>
              <a:rPr lang="en-GB" sz="2400" dirty="0"/>
              <a:t>learned together by minimizing differences between original input and reconstructed input (expressed as losses)</a:t>
            </a:r>
          </a:p>
          <a:p>
            <a:pPr marL="0" indent="0">
              <a:buNone/>
            </a:pPr>
            <a:endParaRPr lang="en-GB" sz="2400" dirty="0"/>
          </a:p>
          <a:p>
            <a:pPr marL="0" indent="0">
              <a:buNone/>
            </a:pPr>
            <a:r>
              <a:rPr lang="en-GB" sz="2400" dirty="0"/>
              <a:t>compressed intermediate representation: d</a:t>
            </a:r>
            <a:r>
              <a:rPr lang="en-DE" sz="2400" dirty="0"/>
              <a:t>imensionality reduction</a:t>
            </a:r>
          </a:p>
        </p:txBody>
      </p:sp>
      <p:sp>
        <p:nvSpPr>
          <p:cNvPr id="4" name="Slide Number Placeholder 3">
            <a:extLst>
              <a:ext uri="{FF2B5EF4-FFF2-40B4-BE49-F238E27FC236}">
                <a16:creationId xmlns:a16="http://schemas.microsoft.com/office/drawing/2014/main" id="{1482C071-D53B-26B7-F4DB-77326393C9B0}"/>
              </a:ext>
            </a:extLst>
          </p:cNvPr>
          <p:cNvSpPr>
            <a:spLocks noGrp="1"/>
          </p:cNvSpPr>
          <p:nvPr>
            <p:ph type="sldNum" sz="quarter" idx="12"/>
          </p:nvPr>
        </p:nvSpPr>
        <p:spPr/>
        <p:txBody>
          <a:bodyPr/>
          <a:lstStyle/>
          <a:p>
            <a:fld id="{15FEAD7E-BF4A-2941-8FC0-E96033F99716}" type="slidenum">
              <a:rPr lang="en-DE" smtClean="0"/>
              <a:t>12</a:t>
            </a:fld>
            <a:endParaRPr lang="en-DE"/>
          </a:p>
        </p:txBody>
      </p:sp>
      <p:pic>
        <p:nvPicPr>
          <p:cNvPr id="6" name="Picture 5" descr="Diagram&#10;&#10;Description automatically generated">
            <a:extLst>
              <a:ext uri="{FF2B5EF4-FFF2-40B4-BE49-F238E27FC236}">
                <a16:creationId xmlns:a16="http://schemas.microsoft.com/office/drawing/2014/main" id="{6C250194-C355-94B8-A88A-327B8D01790C}"/>
              </a:ext>
            </a:extLst>
          </p:cNvPr>
          <p:cNvPicPr>
            <a:picLocks noChangeAspect="1"/>
          </p:cNvPicPr>
          <p:nvPr/>
        </p:nvPicPr>
        <p:blipFill>
          <a:blip r:embed="rId2"/>
          <a:stretch>
            <a:fillRect/>
          </a:stretch>
        </p:blipFill>
        <p:spPr>
          <a:xfrm>
            <a:off x="4419600" y="1870075"/>
            <a:ext cx="7772400" cy="4155854"/>
          </a:xfrm>
          <a:prstGeom prst="rect">
            <a:avLst/>
          </a:prstGeom>
        </p:spPr>
      </p:pic>
      <p:sp>
        <p:nvSpPr>
          <p:cNvPr id="7" name="TextBox 6">
            <a:extLst>
              <a:ext uri="{FF2B5EF4-FFF2-40B4-BE49-F238E27FC236}">
                <a16:creationId xmlns:a16="http://schemas.microsoft.com/office/drawing/2014/main" id="{7A0BAB54-2EB8-2068-0ED9-9775C0AE6B58}"/>
              </a:ext>
            </a:extLst>
          </p:cNvPr>
          <p:cNvSpPr txBox="1"/>
          <p:nvPr/>
        </p:nvSpPr>
        <p:spPr>
          <a:xfrm>
            <a:off x="11580910" y="6025929"/>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4191921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59E41-ECFA-4B23-7917-45A3A704AA8D}"/>
              </a:ext>
            </a:extLst>
          </p:cNvPr>
          <p:cNvSpPr>
            <a:spLocks noGrp="1"/>
          </p:cNvSpPr>
          <p:nvPr>
            <p:ph type="title"/>
          </p:nvPr>
        </p:nvSpPr>
        <p:spPr/>
        <p:txBody>
          <a:bodyPr/>
          <a:lstStyle/>
          <a:p>
            <a:r>
              <a:rPr lang="en-DE" dirty="0"/>
              <a:t>Variational Autoencoder (VAE)</a:t>
            </a:r>
          </a:p>
        </p:txBody>
      </p:sp>
      <p:sp>
        <p:nvSpPr>
          <p:cNvPr id="3" name="Content Placeholder 2">
            <a:extLst>
              <a:ext uri="{FF2B5EF4-FFF2-40B4-BE49-F238E27FC236}">
                <a16:creationId xmlns:a16="http://schemas.microsoft.com/office/drawing/2014/main" id="{767042BE-9C49-610D-E6E4-D39936E826A9}"/>
              </a:ext>
            </a:extLst>
          </p:cNvPr>
          <p:cNvSpPr>
            <a:spLocks noGrp="1"/>
          </p:cNvSpPr>
          <p:nvPr>
            <p:ph idx="1"/>
          </p:nvPr>
        </p:nvSpPr>
        <p:spPr/>
        <p:txBody>
          <a:bodyPr/>
          <a:lstStyle/>
          <a:p>
            <a:r>
              <a:rPr lang="en-DE" dirty="0"/>
              <a:t>…</a:t>
            </a:r>
          </a:p>
          <a:p>
            <a:r>
              <a:rPr lang="en-GB" b="0" i="0" u="none" strike="noStrike" dirty="0">
                <a:solidFill>
                  <a:srgbClr val="1F1F1F"/>
                </a:solidFill>
                <a:effectLst/>
                <a:latin typeface="-apple-system"/>
              </a:rPr>
              <a:t>VAE relies on a surrogate loss</a:t>
            </a:r>
            <a:endParaRPr lang="en-DE" dirty="0"/>
          </a:p>
        </p:txBody>
      </p:sp>
      <p:sp>
        <p:nvSpPr>
          <p:cNvPr id="4" name="Slide Number Placeholder 3">
            <a:extLst>
              <a:ext uri="{FF2B5EF4-FFF2-40B4-BE49-F238E27FC236}">
                <a16:creationId xmlns:a16="http://schemas.microsoft.com/office/drawing/2014/main" id="{1AC3A980-5314-8BEC-5223-66670434B060}"/>
              </a:ext>
            </a:extLst>
          </p:cNvPr>
          <p:cNvSpPr>
            <a:spLocks noGrp="1"/>
          </p:cNvSpPr>
          <p:nvPr>
            <p:ph type="sldNum" sz="quarter" idx="12"/>
          </p:nvPr>
        </p:nvSpPr>
        <p:spPr/>
        <p:txBody>
          <a:bodyPr/>
          <a:lstStyle/>
          <a:p>
            <a:fld id="{77E1BB0D-8AD4-A14C-8FD5-F1619D1A43A2}" type="slidenum">
              <a:rPr lang="en-DE" smtClean="0"/>
              <a:t>13</a:t>
            </a:fld>
            <a:endParaRPr lang="en-DE"/>
          </a:p>
        </p:txBody>
      </p:sp>
      <p:pic>
        <p:nvPicPr>
          <p:cNvPr id="6" name="Picture 5" descr="Diagram&#10;&#10;Description automatically generated">
            <a:extLst>
              <a:ext uri="{FF2B5EF4-FFF2-40B4-BE49-F238E27FC236}">
                <a16:creationId xmlns:a16="http://schemas.microsoft.com/office/drawing/2014/main" id="{362D66C6-047D-BCAF-4DD6-D5F39AD6EB47}"/>
              </a:ext>
            </a:extLst>
          </p:cNvPr>
          <p:cNvPicPr>
            <a:picLocks noChangeAspect="1"/>
          </p:cNvPicPr>
          <p:nvPr/>
        </p:nvPicPr>
        <p:blipFill>
          <a:blip r:embed="rId2"/>
          <a:stretch>
            <a:fillRect/>
          </a:stretch>
        </p:blipFill>
        <p:spPr>
          <a:xfrm>
            <a:off x="2741841" y="4304308"/>
            <a:ext cx="6708318" cy="2417167"/>
          </a:xfrm>
          <a:prstGeom prst="rect">
            <a:avLst/>
          </a:prstGeom>
        </p:spPr>
      </p:pic>
      <p:sp>
        <p:nvSpPr>
          <p:cNvPr id="9" name="TextBox 8">
            <a:extLst>
              <a:ext uri="{FF2B5EF4-FFF2-40B4-BE49-F238E27FC236}">
                <a16:creationId xmlns:a16="http://schemas.microsoft.com/office/drawing/2014/main" id="{BC295979-02D2-BA69-0A1F-F8A23848662E}"/>
              </a:ext>
            </a:extLst>
          </p:cNvPr>
          <p:cNvSpPr txBox="1"/>
          <p:nvPr/>
        </p:nvSpPr>
        <p:spPr>
          <a:xfrm>
            <a:off x="9183900" y="6538912"/>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252946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311C3-6D9E-50B9-52E1-4797B7F794AF}"/>
              </a:ext>
            </a:extLst>
          </p:cNvPr>
          <p:cNvSpPr>
            <a:spLocks noGrp="1"/>
          </p:cNvSpPr>
          <p:nvPr>
            <p:ph type="title"/>
          </p:nvPr>
        </p:nvSpPr>
        <p:spPr/>
        <p:txBody>
          <a:bodyPr/>
          <a:lstStyle/>
          <a:p>
            <a:r>
              <a:rPr lang="en-DE" dirty="0"/>
              <a:t>ELBO</a:t>
            </a:r>
          </a:p>
        </p:txBody>
      </p:sp>
      <p:sp>
        <p:nvSpPr>
          <p:cNvPr id="3" name="Content Placeholder 2">
            <a:extLst>
              <a:ext uri="{FF2B5EF4-FFF2-40B4-BE49-F238E27FC236}">
                <a16:creationId xmlns:a16="http://schemas.microsoft.com/office/drawing/2014/main" id="{81C59FAC-8FDC-8104-491C-7473D1BEFAC1}"/>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F49B5019-ABD1-BA78-E31B-A1F9196153C7}"/>
              </a:ext>
            </a:extLst>
          </p:cNvPr>
          <p:cNvSpPr>
            <a:spLocks noGrp="1"/>
          </p:cNvSpPr>
          <p:nvPr>
            <p:ph type="sldNum" sz="quarter" idx="12"/>
          </p:nvPr>
        </p:nvSpPr>
        <p:spPr/>
        <p:txBody>
          <a:bodyPr/>
          <a:lstStyle/>
          <a:p>
            <a:fld id="{15FEAD7E-BF4A-2941-8FC0-E96033F99716}" type="slidenum">
              <a:rPr lang="en-DE" smtClean="0"/>
              <a:t>14</a:t>
            </a:fld>
            <a:endParaRPr lang="en-DE"/>
          </a:p>
        </p:txBody>
      </p:sp>
    </p:spTree>
    <p:extLst>
      <p:ext uri="{BB962C8B-B14F-4D97-AF65-F5344CB8AC3E}">
        <p14:creationId xmlns:p14="http://schemas.microsoft.com/office/powerpoint/2010/main" val="27388891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40E73-E369-2050-1415-831834E6CCDE}"/>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AC12B7C-D5DC-9D95-0812-09CECFB0F043}"/>
              </a:ext>
            </a:extLst>
          </p:cNvPr>
          <p:cNvSpPr>
            <a:spLocks noGrp="1"/>
          </p:cNvSpPr>
          <p:nvPr>
            <p:ph idx="1"/>
          </p:nvPr>
        </p:nvSpPr>
        <p:spPr/>
        <p:txBody>
          <a:bodyPr/>
          <a:lstStyle/>
          <a:p>
            <a:r>
              <a:rPr lang="en-GB" dirty="0"/>
              <a:t>r</a:t>
            </a:r>
            <a:r>
              <a:rPr lang="en-DE" dirty="0"/>
              <a:t>eparameterization trick</a:t>
            </a:r>
          </a:p>
        </p:txBody>
      </p:sp>
      <p:sp>
        <p:nvSpPr>
          <p:cNvPr id="4" name="Slide Number Placeholder 3">
            <a:extLst>
              <a:ext uri="{FF2B5EF4-FFF2-40B4-BE49-F238E27FC236}">
                <a16:creationId xmlns:a16="http://schemas.microsoft.com/office/drawing/2014/main" id="{EC70EB21-286F-8A13-0E94-D3D04B804B94}"/>
              </a:ext>
            </a:extLst>
          </p:cNvPr>
          <p:cNvSpPr>
            <a:spLocks noGrp="1"/>
          </p:cNvSpPr>
          <p:nvPr>
            <p:ph type="sldNum" sz="quarter" idx="12"/>
          </p:nvPr>
        </p:nvSpPr>
        <p:spPr/>
        <p:txBody>
          <a:bodyPr/>
          <a:lstStyle/>
          <a:p>
            <a:fld id="{15FEAD7E-BF4A-2941-8FC0-E96033F99716}" type="slidenum">
              <a:rPr lang="en-DE" smtClean="0"/>
              <a:t>15</a:t>
            </a:fld>
            <a:endParaRPr lang="en-DE"/>
          </a:p>
        </p:txBody>
      </p:sp>
      <p:pic>
        <p:nvPicPr>
          <p:cNvPr id="6" name="Picture 5" descr="Diagram&#10;&#10;Description automatically generated">
            <a:extLst>
              <a:ext uri="{FF2B5EF4-FFF2-40B4-BE49-F238E27FC236}">
                <a16:creationId xmlns:a16="http://schemas.microsoft.com/office/drawing/2014/main" id="{45DD7E88-84CF-8BA4-0648-9BC08EB31AAB}"/>
              </a:ext>
            </a:extLst>
          </p:cNvPr>
          <p:cNvPicPr>
            <a:picLocks noChangeAspect="1"/>
          </p:cNvPicPr>
          <p:nvPr/>
        </p:nvPicPr>
        <p:blipFill>
          <a:blip r:embed="rId2"/>
          <a:stretch>
            <a:fillRect/>
          </a:stretch>
        </p:blipFill>
        <p:spPr>
          <a:xfrm>
            <a:off x="6674067" y="2154620"/>
            <a:ext cx="5457990" cy="3875964"/>
          </a:xfrm>
          <a:prstGeom prst="rect">
            <a:avLst/>
          </a:prstGeom>
        </p:spPr>
      </p:pic>
      <p:sp>
        <p:nvSpPr>
          <p:cNvPr id="7" name="TextBox 6">
            <a:extLst>
              <a:ext uri="{FF2B5EF4-FFF2-40B4-BE49-F238E27FC236}">
                <a16:creationId xmlns:a16="http://schemas.microsoft.com/office/drawing/2014/main" id="{AA43B080-9B67-8CF0-F288-F99BB90983F5}"/>
              </a:ext>
            </a:extLst>
          </p:cNvPr>
          <p:cNvSpPr txBox="1"/>
          <p:nvPr/>
        </p:nvSpPr>
        <p:spPr>
          <a:xfrm>
            <a:off x="11077036" y="5824135"/>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3333728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375CD-693C-6492-135D-D9B2018EC816}"/>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A7B34B67-E1F3-3324-0076-483145A1CE98}"/>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157525B6-9F4A-1D6F-25B0-65A7DDBC4308}"/>
              </a:ext>
            </a:extLst>
          </p:cNvPr>
          <p:cNvSpPr>
            <a:spLocks noGrp="1"/>
          </p:cNvSpPr>
          <p:nvPr>
            <p:ph type="sldNum" sz="quarter" idx="12"/>
          </p:nvPr>
        </p:nvSpPr>
        <p:spPr/>
        <p:txBody>
          <a:bodyPr/>
          <a:lstStyle/>
          <a:p>
            <a:fld id="{15FEAD7E-BF4A-2941-8FC0-E96033F99716}" type="slidenum">
              <a:rPr lang="en-DE" smtClean="0"/>
              <a:t>16</a:t>
            </a:fld>
            <a:endParaRPr lang="en-DE"/>
          </a:p>
        </p:txBody>
      </p:sp>
      <p:pic>
        <p:nvPicPr>
          <p:cNvPr id="6" name="Picture 5" descr="A picture containing text, clock&#10;&#10;Description automatically generated">
            <a:extLst>
              <a:ext uri="{FF2B5EF4-FFF2-40B4-BE49-F238E27FC236}">
                <a16:creationId xmlns:a16="http://schemas.microsoft.com/office/drawing/2014/main" id="{F2A257EF-A73B-4D0A-A645-A2A53E9B93C7}"/>
              </a:ext>
            </a:extLst>
          </p:cNvPr>
          <p:cNvPicPr>
            <a:picLocks noChangeAspect="1"/>
          </p:cNvPicPr>
          <p:nvPr/>
        </p:nvPicPr>
        <p:blipFill>
          <a:blip r:embed="rId2"/>
          <a:stretch>
            <a:fillRect/>
          </a:stretch>
        </p:blipFill>
        <p:spPr>
          <a:xfrm>
            <a:off x="4419600" y="2390243"/>
            <a:ext cx="7772400" cy="3222102"/>
          </a:xfrm>
          <a:prstGeom prst="rect">
            <a:avLst/>
          </a:prstGeom>
        </p:spPr>
      </p:pic>
      <p:sp>
        <p:nvSpPr>
          <p:cNvPr id="7" name="TextBox 6">
            <a:extLst>
              <a:ext uri="{FF2B5EF4-FFF2-40B4-BE49-F238E27FC236}">
                <a16:creationId xmlns:a16="http://schemas.microsoft.com/office/drawing/2014/main" id="{8D02FDD6-6B2A-0BF2-4378-ED5825D92929}"/>
              </a:ext>
            </a:extLst>
          </p:cNvPr>
          <p:cNvSpPr txBox="1"/>
          <p:nvPr/>
        </p:nvSpPr>
        <p:spPr>
          <a:xfrm>
            <a:off x="10872738" y="5455817"/>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2625265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C5CD4-0DFB-DE78-7B8D-A852278FD79F}"/>
              </a:ext>
            </a:extLst>
          </p:cNvPr>
          <p:cNvSpPr>
            <a:spLocks noGrp="1"/>
          </p:cNvSpPr>
          <p:nvPr>
            <p:ph type="title"/>
          </p:nvPr>
        </p:nvSpPr>
        <p:spPr/>
        <p:txBody>
          <a:bodyPr/>
          <a:lstStyle/>
          <a:p>
            <a:r>
              <a:rPr lang="en-DE" dirty="0"/>
              <a:t>Generative Adversarial Networks (GAN)</a:t>
            </a:r>
          </a:p>
        </p:txBody>
      </p:sp>
      <p:sp>
        <p:nvSpPr>
          <p:cNvPr id="3" name="Slide Number Placeholder 2">
            <a:extLst>
              <a:ext uri="{FF2B5EF4-FFF2-40B4-BE49-F238E27FC236}">
                <a16:creationId xmlns:a16="http://schemas.microsoft.com/office/drawing/2014/main" id="{4EB7830C-37B2-8275-0AD3-9AFD0228DA9A}"/>
              </a:ext>
            </a:extLst>
          </p:cNvPr>
          <p:cNvSpPr>
            <a:spLocks noGrp="1"/>
          </p:cNvSpPr>
          <p:nvPr>
            <p:ph type="sldNum" sz="quarter" idx="12"/>
          </p:nvPr>
        </p:nvSpPr>
        <p:spPr/>
        <p:txBody>
          <a:bodyPr/>
          <a:lstStyle/>
          <a:p>
            <a:fld id="{15FEAD7E-BF4A-2941-8FC0-E96033F99716}" type="slidenum">
              <a:rPr lang="en-DE" smtClean="0"/>
              <a:t>17</a:t>
            </a:fld>
            <a:endParaRPr lang="en-DE"/>
          </a:p>
        </p:txBody>
      </p:sp>
    </p:spTree>
    <p:extLst>
      <p:ext uri="{BB962C8B-B14F-4D97-AF65-F5344CB8AC3E}">
        <p14:creationId xmlns:p14="http://schemas.microsoft.com/office/powerpoint/2010/main" val="19869779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0E07A-A191-C95C-EBD2-31147AA62F44}"/>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C6457CD-EC06-71FF-2800-210182C44307}"/>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FDF273B4-1BDF-71BE-915E-252D1B15B868}"/>
              </a:ext>
            </a:extLst>
          </p:cNvPr>
          <p:cNvSpPr>
            <a:spLocks noGrp="1"/>
          </p:cNvSpPr>
          <p:nvPr>
            <p:ph type="sldNum" sz="quarter" idx="12"/>
          </p:nvPr>
        </p:nvSpPr>
        <p:spPr/>
        <p:txBody>
          <a:bodyPr/>
          <a:lstStyle/>
          <a:p>
            <a:fld id="{15FEAD7E-BF4A-2941-8FC0-E96033F99716}" type="slidenum">
              <a:rPr lang="en-DE" smtClean="0"/>
              <a:t>18</a:t>
            </a:fld>
            <a:endParaRPr lang="en-DE"/>
          </a:p>
        </p:txBody>
      </p:sp>
    </p:spTree>
    <p:extLst>
      <p:ext uri="{BB962C8B-B14F-4D97-AF65-F5344CB8AC3E}">
        <p14:creationId xmlns:p14="http://schemas.microsoft.com/office/powerpoint/2010/main" val="957201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BE71-CAA7-60A3-19A9-5920C9C93BA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871E4CB-AA26-889E-F8CB-E819FADE4D07}"/>
              </a:ext>
            </a:extLst>
          </p:cNvPr>
          <p:cNvSpPr>
            <a:spLocks noGrp="1"/>
          </p:cNvSpPr>
          <p:nvPr>
            <p:ph idx="1"/>
          </p:nvPr>
        </p:nvSpPr>
        <p:spPr/>
        <p:txBody>
          <a:bodyPr/>
          <a:lstStyle/>
          <a:p>
            <a:r>
              <a:rPr lang="en-GB" b="0" i="0" u="none" strike="noStrike" dirty="0">
                <a:solidFill>
                  <a:srgbClr val="1F1F1F"/>
                </a:solidFill>
                <a:effectLst/>
                <a:latin typeface="-apple-system"/>
              </a:rPr>
              <a:t>GAN models are known for potentially unstable training and less diversity in generation due to their adversarial training nature.</a:t>
            </a:r>
            <a:endParaRPr lang="en-DE" dirty="0"/>
          </a:p>
        </p:txBody>
      </p:sp>
      <p:sp>
        <p:nvSpPr>
          <p:cNvPr id="4" name="Slide Number Placeholder 3">
            <a:extLst>
              <a:ext uri="{FF2B5EF4-FFF2-40B4-BE49-F238E27FC236}">
                <a16:creationId xmlns:a16="http://schemas.microsoft.com/office/drawing/2014/main" id="{15FAC7F5-6BBF-2834-CDED-727E370FD962}"/>
              </a:ext>
            </a:extLst>
          </p:cNvPr>
          <p:cNvSpPr>
            <a:spLocks noGrp="1"/>
          </p:cNvSpPr>
          <p:nvPr>
            <p:ph type="sldNum" sz="quarter" idx="12"/>
          </p:nvPr>
        </p:nvSpPr>
        <p:spPr/>
        <p:txBody>
          <a:bodyPr/>
          <a:lstStyle/>
          <a:p>
            <a:fld id="{15FEAD7E-BF4A-2941-8FC0-E96033F99716}" type="slidenum">
              <a:rPr lang="en-DE" smtClean="0"/>
              <a:t>19</a:t>
            </a:fld>
            <a:endParaRPr lang="en-DE"/>
          </a:p>
        </p:txBody>
      </p:sp>
    </p:spTree>
    <p:extLst>
      <p:ext uri="{BB962C8B-B14F-4D97-AF65-F5344CB8AC3E}">
        <p14:creationId xmlns:p14="http://schemas.microsoft.com/office/powerpoint/2010/main" val="3355430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Prediction of Probability Distributions</a:t>
            </a:r>
          </a:p>
        </p:txBody>
      </p:sp>
      <p:sp>
        <p:nvSpPr>
          <p:cNvPr id="3" name="Slide Number Placeholder 2">
            <a:extLst>
              <a:ext uri="{FF2B5EF4-FFF2-40B4-BE49-F238E27FC236}">
                <a16:creationId xmlns:a16="http://schemas.microsoft.com/office/drawing/2014/main" id="{D0F762A9-9EC9-435F-BBF0-1B19F4829E1D}"/>
              </a:ext>
            </a:extLst>
          </p:cNvPr>
          <p:cNvSpPr>
            <a:spLocks noGrp="1"/>
          </p:cNvSpPr>
          <p:nvPr>
            <p:ph type="sldNum" sz="quarter" idx="12"/>
          </p:nvPr>
        </p:nvSpPr>
        <p:spPr/>
        <p:txBody>
          <a:bodyPr/>
          <a:lstStyle/>
          <a:p>
            <a:fld id="{15FEAD7E-BF4A-2941-8FC0-E96033F99716}" type="slidenum">
              <a:rPr lang="en-DE" smtClean="0"/>
              <a:t>2</a:t>
            </a:fld>
            <a:endParaRPr lang="en-DE"/>
          </a:p>
        </p:txBody>
      </p:sp>
    </p:spTree>
    <p:extLst>
      <p:ext uri="{BB962C8B-B14F-4D97-AF65-F5344CB8AC3E}">
        <p14:creationId xmlns:p14="http://schemas.microsoft.com/office/powerpoint/2010/main" val="9279015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9373A-E75C-35A2-AEAD-2469C41D6B4D}"/>
              </a:ext>
            </a:extLst>
          </p:cNvPr>
          <p:cNvSpPr>
            <a:spLocks noGrp="1"/>
          </p:cNvSpPr>
          <p:nvPr>
            <p:ph type="title"/>
          </p:nvPr>
        </p:nvSpPr>
        <p:spPr/>
        <p:txBody>
          <a:bodyPr/>
          <a:lstStyle/>
          <a:p>
            <a:r>
              <a:rPr lang="en-DE" dirty="0"/>
              <a:t>Flow-Based Methods</a:t>
            </a:r>
          </a:p>
        </p:txBody>
      </p:sp>
      <p:sp>
        <p:nvSpPr>
          <p:cNvPr id="3" name="Slide Number Placeholder 2">
            <a:extLst>
              <a:ext uri="{FF2B5EF4-FFF2-40B4-BE49-F238E27FC236}">
                <a16:creationId xmlns:a16="http://schemas.microsoft.com/office/drawing/2014/main" id="{84725C0C-6EDB-5BB9-83D9-3CF5095AEFDD}"/>
              </a:ext>
            </a:extLst>
          </p:cNvPr>
          <p:cNvSpPr>
            <a:spLocks noGrp="1"/>
          </p:cNvSpPr>
          <p:nvPr>
            <p:ph type="sldNum" sz="quarter" idx="12"/>
          </p:nvPr>
        </p:nvSpPr>
        <p:spPr/>
        <p:txBody>
          <a:bodyPr/>
          <a:lstStyle/>
          <a:p>
            <a:fld id="{15FEAD7E-BF4A-2941-8FC0-E96033F99716}" type="slidenum">
              <a:rPr lang="en-DE" smtClean="0"/>
              <a:t>20</a:t>
            </a:fld>
            <a:endParaRPr lang="en-DE"/>
          </a:p>
        </p:txBody>
      </p:sp>
    </p:spTree>
    <p:extLst>
      <p:ext uri="{BB962C8B-B14F-4D97-AF65-F5344CB8AC3E}">
        <p14:creationId xmlns:p14="http://schemas.microsoft.com/office/powerpoint/2010/main" val="20882299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37701-B125-DCEF-42F3-BED06A4B9D82}"/>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242BEA5-E2CA-F3AB-A57E-1AD20441395A}"/>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7044FA10-ED4D-B4AA-73E5-F11A7702BA35}"/>
              </a:ext>
            </a:extLst>
          </p:cNvPr>
          <p:cNvSpPr>
            <a:spLocks noGrp="1"/>
          </p:cNvSpPr>
          <p:nvPr>
            <p:ph type="sldNum" sz="quarter" idx="12"/>
          </p:nvPr>
        </p:nvSpPr>
        <p:spPr/>
        <p:txBody>
          <a:bodyPr/>
          <a:lstStyle/>
          <a:p>
            <a:fld id="{15FEAD7E-BF4A-2941-8FC0-E96033F99716}" type="slidenum">
              <a:rPr lang="en-DE" smtClean="0"/>
              <a:t>21</a:t>
            </a:fld>
            <a:endParaRPr lang="en-DE"/>
          </a:p>
        </p:txBody>
      </p:sp>
    </p:spTree>
    <p:extLst>
      <p:ext uri="{BB962C8B-B14F-4D97-AF65-F5344CB8AC3E}">
        <p14:creationId xmlns:p14="http://schemas.microsoft.com/office/powerpoint/2010/main" val="2200938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B1FA2-5479-3118-F511-5B3EDDB8DBB7}"/>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0FF2C203-C39D-A2C4-1660-812D573380CE}"/>
              </a:ext>
            </a:extLst>
          </p:cNvPr>
          <p:cNvSpPr>
            <a:spLocks noGrp="1"/>
          </p:cNvSpPr>
          <p:nvPr>
            <p:ph idx="1"/>
          </p:nvPr>
        </p:nvSpPr>
        <p:spPr/>
        <p:txBody>
          <a:bodyPr/>
          <a:lstStyle/>
          <a:p>
            <a:r>
              <a:rPr lang="en-GB" b="0" i="0" u="none" strike="noStrike" dirty="0">
                <a:solidFill>
                  <a:srgbClr val="1F1F1F"/>
                </a:solidFill>
                <a:effectLst/>
                <a:latin typeface="-apple-system"/>
              </a:rPr>
              <a:t>Flow models have to use specialized architectures to construct reversible transform.</a:t>
            </a:r>
            <a:endParaRPr lang="en-DE" dirty="0"/>
          </a:p>
        </p:txBody>
      </p:sp>
      <p:sp>
        <p:nvSpPr>
          <p:cNvPr id="4" name="Slide Number Placeholder 3">
            <a:extLst>
              <a:ext uri="{FF2B5EF4-FFF2-40B4-BE49-F238E27FC236}">
                <a16:creationId xmlns:a16="http://schemas.microsoft.com/office/drawing/2014/main" id="{46FDD772-EE06-5AF8-2DE0-88C457542D6B}"/>
              </a:ext>
            </a:extLst>
          </p:cNvPr>
          <p:cNvSpPr>
            <a:spLocks noGrp="1"/>
          </p:cNvSpPr>
          <p:nvPr>
            <p:ph type="sldNum" sz="quarter" idx="12"/>
          </p:nvPr>
        </p:nvSpPr>
        <p:spPr/>
        <p:txBody>
          <a:bodyPr/>
          <a:lstStyle/>
          <a:p>
            <a:fld id="{15FEAD7E-BF4A-2941-8FC0-E96033F99716}" type="slidenum">
              <a:rPr lang="en-DE" smtClean="0"/>
              <a:t>22</a:t>
            </a:fld>
            <a:endParaRPr lang="en-DE"/>
          </a:p>
        </p:txBody>
      </p:sp>
    </p:spTree>
    <p:extLst>
      <p:ext uri="{BB962C8B-B14F-4D97-AF65-F5344CB8AC3E}">
        <p14:creationId xmlns:p14="http://schemas.microsoft.com/office/powerpoint/2010/main" val="24647723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0DCEC-AAB5-3F9D-1354-CA63F24EC324}"/>
              </a:ext>
            </a:extLst>
          </p:cNvPr>
          <p:cNvSpPr>
            <a:spLocks noGrp="1"/>
          </p:cNvSpPr>
          <p:nvPr>
            <p:ph type="title"/>
          </p:nvPr>
        </p:nvSpPr>
        <p:spPr/>
        <p:txBody>
          <a:bodyPr/>
          <a:lstStyle/>
          <a:p>
            <a:r>
              <a:rPr lang="en-GB" dirty="0"/>
              <a:t>E</a:t>
            </a:r>
            <a:r>
              <a:rPr lang="en-DE" dirty="0"/>
              <a:t>nergy-Based Methods</a:t>
            </a:r>
          </a:p>
        </p:txBody>
      </p:sp>
      <p:sp>
        <p:nvSpPr>
          <p:cNvPr id="3" name="Slide Number Placeholder 2">
            <a:extLst>
              <a:ext uri="{FF2B5EF4-FFF2-40B4-BE49-F238E27FC236}">
                <a16:creationId xmlns:a16="http://schemas.microsoft.com/office/drawing/2014/main" id="{59322152-72EB-B25C-6A3F-AEF7E3F01991}"/>
              </a:ext>
            </a:extLst>
          </p:cNvPr>
          <p:cNvSpPr>
            <a:spLocks noGrp="1"/>
          </p:cNvSpPr>
          <p:nvPr>
            <p:ph type="sldNum" sz="quarter" idx="12"/>
          </p:nvPr>
        </p:nvSpPr>
        <p:spPr/>
        <p:txBody>
          <a:bodyPr/>
          <a:lstStyle/>
          <a:p>
            <a:fld id="{15FEAD7E-BF4A-2941-8FC0-E96033F99716}" type="slidenum">
              <a:rPr lang="en-DE" smtClean="0"/>
              <a:t>23</a:t>
            </a:fld>
            <a:endParaRPr lang="en-DE"/>
          </a:p>
        </p:txBody>
      </p:sp>
    </p:spTree>
    <p:extLst>
      <p:ext uri="{BB962C8B-B14F-4D97-AF65-F5344CB8AC3E}">
        <p14:creationId xmlns:p14="http://schemas.microsoft.com/office/powerpoint/2010/main" val="24903446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5BB5F-DA93-DE50-AE77-DF7F86C935D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5A98BCD5-48CF-8DBE-668C-CFDA68B147CC}"/>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BF10E48F-5C97-F59F-8852-66A0B479911A}"/>
              </a:ext>
            </a:extLst>
          </p:cNvPr>
          <p:cNvSpPr>
            <a:spLocks noGrp="1"/>
          </p:cNvSpPr>
          <p:nvPr>
            <p:ph type="sldNum" sz="quarter" idx="12"/>
          </p:nvPr>
        </p:nvSpPr>
        <p:spPr/>
        <p:txBody>
          <a:bodyPr/>
          <a:lstStyle/>
          <a:p>
            <a:fld id="{15FEAD7E-BF4A-2941-8FC0-E96033F99716}" type="slidenum">
              <a:rPr lang="en-DE" smtClean="0"/>
              <a:t>24</a:t>
            </a:fld>
            <a:endParaRPr lang="en-DE"/>
          </a:p>
        </p:txBody>
      </p:sp>
    </p:spTree>
    <p:extLst>
      <p:ext uri="{BB962C8B-B14F-4D97-AF65-F5344CB8AC3E}">
        <p14:creationId xmlns:p14="http://schemas.microsoft.com/office/powerpoint/2010/main" val="29467252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Diffusion Models</a:t>
            </a:r>
          </a:p>
        </p:txBody>
      </p:sp>
      <p:sp>
        <p:nvSpPr>
          <p:cNvPr id="3" name="Slide Number Placeholder 2">
            <a:extLst>
              <a:ext uri="{FF2B5EF4-FFF2-40B4-BE49-F238E27FC236}">
                <a16:creationId xmlns:a16="http://schemas.microsoft.com/office/drawing/2014/main" id="{9DEFF6B7-13C1-F748-6F8D-8A534F4E824B}"/>
              </a:ext>
            </a:extLst>
          </p:cNvPr>
          <p:cNvSpPr>
            <a:spLocks noGrp="1"/>
          </p:cNvSpPr>
          <p:nvPr>
            <p:ph type="sldNum" sz="quarter" idx="12"/>
          </p:nvPr>
        </p:nvSpPr>
        <p:spPr/>
        <p:txBody>
          <a:bodyPr/>
          <a:lstStyle/>
          <a:p>
            <a:fld id="{15FEAD7E-BF4A-2941-8FC0-E96033F99716}" type="slidenum">
              <a:rPr lang="en-DE" smtClean="0"/>
              <a:t>25</a:t>
            </a:fld>
            <a:endParaRPr lang="en-DE"/>
          </a:p>
        </p:txBody>
      </p:sp>
    </p:spTree>
    <p:extLst>
      <p:ext uri="{BB962C8B-B14F-4D97-AF65-F5344CB8AC3E}">
        <p14:creationId xmlns:p14="http://schemas.microsoft.com/office/powerpoint/2010/main" val="20870557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6AEB-33FF-554F-A4BD-3BA42461992A}"/>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673B06B-EBFF-6687-2F4E-F25994BCEFC9}"/>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4A398AEB-5FC3-9A46-793A-E8EDEC66F1FC}"/>
              </a:ext>
            </a:extLst>
          </p:cNvPr>
          <p:cNvSpPr>
            <a:spLocks noGrp="1"/>
          </p:cNvSpPr>
          <p:nvPr>
            <p:ph type="sldNum" sz="quarter" idx="12"/>
          </p:nvPr>
        </p:nvSpPr>
        <p:spPr/>
        <p:txBody>
          <a:bodyPr/>
          <a:lstStyle/>
          <a:p>
            <a:fld id="{15FEAD7E-BF4A-2941-8FC0-E96033F99716}" type="slidenum">
              <a:rPr lang="en-DE" smtClean="0"/>
              <a:t>26</a:t>
            </a:fld>
            <a:endParaRPr lang="en-DE"/>
          </a:p>
        </p:txBody>
      </p:sp>
    </p:spTree>
    <p:extLst>
      <p:ext uri="{BB962C8B-B14F-4D97-AF65-F5344CB8AC3E}">
        <p14:creationId xmlns:p14="http://schemas.microsoft.com/office/powerpoint/2010/main" val="14360602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B2973-E734-C7FE-FCA8-5D4F74443841}"/>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93E0269-7FAD-DADB-8882-400C8BE6B4AB}"/>
              </a:ext>
            </a:extLst>
          </p:cNvPr>
          <p:cNvSpPr>
            <a:spLocks noGrp="1"/>
          </p:cNvSpPr>
          <p:nvPr>
            <p:ph idx="1"/>
          </p:nvPr>
        </p:nvSpPr>
        <p:spPr/>
        <p:txBody>
          <a:bodyPr/>
          <a:lstStyle/>
          <a:p>
            <a:r>
              <a:rPr lang="en-GB" b="0" i="0" u="none" strike="noStrike" dirty="0">
                <a:solidFill>
                  <a:srgbClr val="1F1F1F"/>
                </a:solidFill>
                <a:effectLst/>
                <a:latin typeface="-apple-system"/>
              </a:rPr>
              <a:t>Diffusion models are inspired by non-equilibrium thermodynamics. They define a Markov chain of diffusion steps to slowly add random noise to data and then learn to reverse the diffusion process to construct desired data samples from the noise. Unlike VAE or flow models, diffusion models are learned with a fixed procedure and the latent variable has high dimensionality (same as the original data).</a:t>
            </a:r>
            <a:endParaRPr lang="en-DE" dirty="0"/>
          </a:p>
        </p:txBody>
      </p:sp>
      <p:sp>
        <p:nvSpPr>
          <p:cNvPr id="4" name="Slide Number Placeholder 3">
            <a:extLst>
              <a:ext uri="{FF2B5EF4-FFF2-40B4-BE49-F238E27FC236}">
                <a16:creationId xmlns:a16="http://schemas.microsoft.com/office/drawing/2014/main" id="{67CB6765-FCD5-5541-8F77-521F5FC2FBBC}"/>
              </a:ext>
            </a:extLst>
          </p:cNvPr>
          <p:cNvSpPr>
            <a:spLocks noGrp="1"/>
          </p:cNvSpPr>
          <p:nvPr>
            <p:ph type="sldNum" sz="quarter" idx="12"/>
          </p:nvPr>
        </p:nvSpPr>
        <p:spPr/>
        <p:txBody>
          <a:bodyPr/>
          <a:lstStyle/>
          <a:p>
            <a:fld id="{15FEAD7E-BF4A-2941-8FC0-E96033F99716}" type="slidenum">
              <a:rPr lang="en-DE" smtClean="0"/>
              <a:t>27</a:t>
            </a:fld>
            <a:endParaRPr lang="en-DE"/>
          </a:p>
        </p:txBody>
      </p:sp>
    </p:spTree>
    <p:extLst>
      <p:ext uri="{BB962C8B-B14F-4D97-AF65-F5344CB8AC3E}">
        <p14:creationId xmlns:p14="http://schemas.microsoft.com/office/powerpoint/2010/main" val="288759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E1F08-C4F8-29DD-E0F8-BA5CB148CA05}"/>
              </a:ext>
            </a:extLst>
          </p:cNvPr>
          <p:cNvSpPr>
            <a:spLocks noGrp="1"/>
          </p:cNvSpPr>
          <p:nvPr>
            <p:ph type="title"/>
          </p:nvPr>
        </p:nvSpPr>
        <p:spPr/>
        <p:txBody>
          <a:bodyPr/>
          <a:lstStyle/>
          <a:p>
            <a:r>
              <a:rPr lang="en-DE" dirty="0"/>
              <a:t>Image Generation</a:t>
            </a:r>
          </a:p>
        </p:txBody>
      </p:sp>
      <p:sp>
        <p:nvSpPr>
          <p:cNvPr id="3" name="Content Placeholder 2">
            <a:extLst>
              <a:ext uri="{FF2B5EF4-FFF2-40B4-BE49-F238E27FC236}">
                <a16:creationId xmlns:a16="http://schemas.microsoft.com/office/drawing/2014/main" id="{83E40652-6102-DCB9-0885-2FCD85D621F9}"/>
              </a:ext>
            </a:extLst>
          </p:cNvPr>
          <p:cNvSpPr>
            <a:spLocks noGrp="1"/>
          </p:cNvSpPr>
          <p:nvPr>
            <p:ph idx="1"/>
          </p:nvPr>
        </p:nvSpPr>
        <p:spPr/>
        <p:txBody>
          <a:bodyPr/>
          <a:lstStyle/>
          <a:p>
            <a:pPr marL="0" indent="0">
              <a:buNone/>
            </a:pPr>
            <a:r>
              <a:rPr lang="en-DE" dirty="0">
                <a:hlinkClick r:id="rId2"/>
              </a:rPr>
              <a:t>DALL-E 2</a:t>
            </a:r>
            <a:endParaRPr lang="en-DE" dirty="0"/>
          </a:p>
        </p:txBody>
      </p:sp>
      <p:sp>
        <p:nvSpPr>
          <p:cNvPr id="4" name="Slide Number Placeholder 3">
            <a:extLst>
              <a:ext uri="{FF2B5EF4-FFF2-40B4-BE49-F238E27FC236}">
                <a16:creationId xmlns:a16="http://schemas.microsoft.com/office/drawing/2014/main" id="{83CCFA9F-2FFB-0EBF-0A2D-0309E41F5F1F}"/>
              </a:ext>
            </a:extLst>
          </p:cNvPr>
          <p:cNvSpPr>
            <a:spLocks noGrp="1"/>
          </p:cNvSpPr>
          <p:nvPr>
            <p:ph type="sldNum" sz="quarter" idx="12"/>
          </p:nvPr>
        </p:nvSpPr>
        <p:spPr/>
        <p:txBody>
          <a:bodyPr/>
          <a:lstStyle/>
          <a:p>
            <a:fld id="{849D05A8-43E9-1C49-8606-50AB68220DEC}" type="slidenum">
              <a:rPr lang="en-DE" smtClean="0"/>
              <a:t>28</a:t>
            </a:fld>
            <a:endParaRPr lang="en-DE"/>
          </a:p>
        </p:txBody>
      </p:sp>
    </p:spTree>
    <p:extLst>
      <p:ext uri="{BB962C8B-B14F-4D97-AF65-F5344CB8AC3E}">
        <p14:creationId xmlns:p14="http://schemas.microsoft.com/office/powerpoint/2010/main" val="26875239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A51B0-B675-9AC9-9586-A1C13D40384B}"/>
              </a:ext>
            </a:extLst>
          </p:cNvPr>
          <p:cNvSpPr>
            <a:spLocks noGrp="1"/>
          </p:cNvSpPr>
          <p:nvPr>
            <p:ph type="title"/>
          </p:nvPr>
        </p:nvSpPr>
        <p:spPr/>
        <p:txBody>
          <a:bodyPr/>
          <a:lstStyle/>
          <a:p>
            <a:r>
              <a:rPr lang="en-DE" dirty="0"/>
              <a:t>…</a:t>
            </a:r>
          </a:p>
        </p:txBody>
      </p:sp>
      <p:sp>
        <p:nvSpPr>
          <p:cNvPr id="3" name="Content Placeholder 2">
            <a:extLst>
              <a:ext uri="{FF2B5EF4-FFF2-40B4-BE49-F238E27FC236}">
                <a16:creationId xmlns:a16="http://schemas.microsoft.com/office/drawing/2014/main" id="{8738E5D0-4691-0760-335D-AF66A61BD5F2}"/>
              </a:ext>
            </a:extLst>
          </p:cNvPr>
          <p:cNvSpPr>
            <a:spLocks noGrp="1"/>
          </p:cNvSpPr>
          <p:nvPr>
            <p:ph idx="1"/>
          </p:nvPr>
        </p:nvSpPr>
        <p:spPr/>
        <p:txBody>
          <a:bodyPr/>
          <a:lstStyle/>
          <a:p>
            <a:pPr marL="0" indent="0">
              <a:buNone/>
            </a:pPr>
            <a:r>
              <a:rPr lang="en-DE" dirty="0">
                <a:hlinkClick r:id="rId2"/>
              </a:rPr>
              <a:t>Stable Diffusion</a:t>
            </a:r>
            <a:endParaRPr lang="en-DE" dirty="0">
              <a:hlinkClick r:id="rId3"/>
            </a:endParaRPr>
          </a:p>
          <a:p>
            <a:pPr marL="0" indent="0">
              <a:buNone/>
            </a:pPr>
            <a:r>
              <a:rPr lang="en-DE" dirty="0">
                <a:hlinkClick r:id="rId3"/>
              </a:rPr>
              <a:t>DreamStudio</a:t>
            </a:r>
            <a:endParaRPr lang="en-DE" dirty="0"/>
          </a:p>
        </p:txBody>
      </p:sp>
      <p:sp>
        <p:nvSpPr>
          <p:cNvPr id="4" name="Slide Number Placeholder 3">
            <a:extLst>
              <a:ext uri="{FF2B5EF4-FFF2-40B4-BE49-F238E27FC236}">
                <a16:creationId xmlns:a16="http://schemas.microsoft.com/office/drawing/2014/main" id="{BC8BAF30-DF74-5259-1372-7126D2ADA2A9}"/>
              </a:ext>
            </a:extLst>
          </p:cNvPr>
          <p:cNvSpPr>
            <a:spLocks noGrp="1"/>
          </p:cNvSpPr>
          <p:nvPr>
            <p:ph type="sldNum" sz="quarter" idx="12"/>
          </p:nvPr>
        </p:nvSpPr>
        <p:spPr/>
        <p:txBody>
          <a:bodyPr/>
          <a:lstStyle/>
          <a:p>
            <a:fld id="{15FEAD7E-BF4A-2941-8FC0-E96033F99716}" type="slidenum">
              <a:rPr lang="en-DE" smtClean="0"/>
              <a:t>29</a:t>
            </a:fld>
            <a:endParaRPr lang="en-DE"/>
          </a:p>
        </p:txBody>
      </p:sp>
      <p:pic>
        <p:nvPicPr>
          <p:cNvPr id="6" name="Picture 5" descr="A screenshot of a video game&#10;&#10;Description automatically generated with low confidence">
            <a:extLst>
              <a:ext uri="{FF2B5EF4-FFF2-40B4-BE49-F238E27FC236}">
                <a16:creationId xmlns:a16="http://schemas.microsoft.com/office/drawing/2014/main" id="{7B52EE23-6379-FDFA-0B38-329F41F72762}"/>
              </a:ext>
            </a:extLst>
          </p:cNvPr>
          <p:cNvPicPr>
            <a:picLocks noChangeAspect="1"/>
          </p:cNvPicPr>
          <p:nvPr/>
        </p:nvPicPr>
        <p:blipFill>
          <a:blip r:embed="rId4"/>
          <a:stretch>
            <a:fillRect/>
          </a:stretch>
        </p:blipFill>
        <p:spPr>
          <a:xfrm>
            <a:off x="6413757" y="1006229"/>
            <a:ext cx="5608119" cy="5260428"/>
          </a:xfrm>
          <a:prstGeom prst="rect">
            <a:avLst/>
          </a:prstGeom>
        </p:spPr>
      </p:pic>
    </p:spTree>
    <p:extLst>
      <p:ext uri="{BB962C8B-B14F-4D97-AF65-F5344CB8AC3E}">
        <p14:creationId xmlns:p14="http://schemas.microsoft.com/office/powerpoint/2010/main" val="42493637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ABC44-104D-7063-162D-A06F9356ED1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327073C-FA2A-62F6-B5CE-1AC51B6DE780}"/>
              </a:ext>
            </a:extLst>
          </p:cNvPr>
          <p:cNvSpPr>
            <a:spLocks noGrp="1"/>
          </p:cNvSpPr>
          <p:nvPr>
            <p:ph idx="1"/>
          </p:nvPr>
        </p:nvSpPr>
        <p:spPr/>
        <p:txBody>
          <a:bodyPr/>
          <a:lstStyle/>
          <a:p>
            <a:pPr marL="0" indent="0">
              <a:buNone/>
            </a:pPr>
            <a:r>
              <a:rPr lang="en-GB" dirty="0"/>
              <a:t>… pdf assumption and e</a:t>
            </a:r>
            <a:r>
              <a:rPr lang="en-DE" dirty="0"/>
              <a:t>stimation of moments</a:t>
            </a:r>
          </a:p>
        </p:txBody>
      </p:sp>
      <p:sp>
        <p:nvSpPr>
          <p:cNvPr id="4" name="Slide Number Placeholder 3">
            <a:extLst>
              <a:ext uri="{FF2B5EF4-FFF2-40B4-BE49-F238E27FC236}">
                <a16:creationId xmlns:a16="http://schemas.microsoft.com/office/drawing/2014/main" id="{B887323A-D01B-0607-D8C3-75CD1564DF83}"/>
              </a:ext>
            </a:extLst>
          </p:cNvPr>
          <p:cNvSpPr>
            <a:spLocks noGrp="1"/>
          </p:cNvSpPr>
          <p:nvPr>
            <p:ph type="sldNum" sz="quarter" idx="12"/>
          </p:nvPr>
        </p:nvSpPr>
        <p:spPr/>
        <p:txBody>
          <a:bodyPr/>
          <a:lstStyle/>
          <a:p>
            <a:fld id="{15FEAD7E-BF4A-2941-8FC0-E96033F99716}" type="slidenum">
              <a:rPr lang="en-DE" smtClean="0"/>
              <a:t>3</a:t>
            </a:fld>
            <a:endParaRPr lang="en-DE"/>
          </a:p>
        </p:txBody>
      </p:sp>
    </p:spTree>
    <p:extLst>
      <p:ext uri="{BB962C8B-B14F-4D97-AF65-F5344CB8AC3E}">
        <p14:creationId xmlns:p14="http://schemas.microsoft.com/office/powerpoint/2010/main" val="2681216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4551D-7410-09C4-5565-08F7B4AEC2C2}"/>
              </a:ext>
            </a:extLst>
          </p:cNvPr>
          <p:cNvSpPr>
            <a:spLocks noGrp="1"/>
          </p:cNvSpPr>
          <p:nvPr>
            <p:ph type="title"/>
          </p:nvPr>
        </p:nvSpPr>
        <p:spPr/>
        <p:txBody>
          <a:bodyPr/>
          <a:lstStyle/>
          <a:p>
            <a:r>
              <a:rPr lang="en-DE" dirty="0"/>
              <a:t>Literature</a:t>
            </a:r>
          </a:p>
        </p:txBody>
      </p:sp>
      <p:sp>
        <p:nvSpPr>
          <p:cNvPr id="3" name="Content Placeholder 2">
            <a:extLst>
              <a:ext uri="{FF2B5EF4-FFF2-40B4-BE49-F238E27FC236}">
                <a16:creationId xmlns:a16="http://schemas.microsoft.com/office/drawing/2014/main" id="{484C5C58-2CF6-A1E6-FEF5-FF8E739AFEF8}"/>
              </a:ext>
            </a:extLst>
          </p:cNvPr>
          <p:cNvSpPr>
            <a:spLocks noGrp="1"/>
          </p:cNvSpPr>
          <p:nvPr>
            <p:ph idx="1"/>
          </p:nvPr>
        </p:nvSpPr>
        <p:spPr/>
        <p:txBody>
          <a:bodyPr/>
          <a:lstStyle/>
          <a:p>
            <a:pPr marL="0" indent="0">
              <a:buNone/>
            </a:pPr>
            <a:r>
              <a:rPr lang="en-GB" dirty="0"/>
              <a:t>p</a:t>
            </a:r>
            <a:r>
              <a:rPr lang="en-DE" dirty="0"/>
              <a:t>apers:</a:t>
            </a:r>
          </a:p>
          <a:p>
            <a:r>
              <a:rPr lang="en-GB" dirty="0">
                <a:hlinkClick r:id="rId2"/>
              </a:rPr>
              <a:t>variational autoencoder</a:t>
            </a:r>
            <a:endParaRPr lang="en-GB" dirty="0"/>
          </a:p>
          <a:p>
            <a:r>
              <a:rPr lang="en-GB" dirty="0">
                <a:hlinkClick r:id="rId3"/>
              </a:rPr>
              <a:t>GAN</a:t>
            </a:r>
            <a:endParaRPr lang="en-GB" dirty="0"/>
          </a:p>
          <a:p>
            <a:r>
              <a:rPr lang="en-GB" dirty="0">
                <a:hlinkClick r:id="rId4"/>
              </a:rPr>
              <a:t>normalizing flows</a:t>
            </a:r>
            <a:endParaRPr lang="en-GB" dirty="0"/>
          </a:p>
          <a:p>
            <a:r>
              <a:rPr lang="en-GB" dirty="0">
                <a:hlinkClick r:id="rId5"/>
              </a:rPr>
              <a:t>latent diffusion</a:t>
            </a:r>
            <a:endParaRPr lang="en-DE" dirty="0"/>
          </a:p>
        </p:txBody>
      </p:sp>
      <p:sp>
        <p:nvSpPr>
          <p:cNvPr id="4" name="Slide Number Placeholder 3">
            <a:extLst>
              <a:ext uri="{FF2B5EF4-FFF2-40B4-BE49-F238E27FC236}">
                <a16:creationId xmlns:a16="http://schemas.microsoft.com/office/drawing/2014/main" id="{ACFC0EB4-019F-0B3C-715B-42E3E588B784}"/>
              </a:ext>
            </a:extLst>
          </p:cNvPr>
          <p:cNvSpPr>
            <a:spLocks noGrp="1"/>
          </p:cNvSpPr>
          <p:nvPr>
            <p:ph type="sldNum" sz="quarter" idx="12"/>
          </p:nvPr>
        </p:nvSpPr>
        <p:spPr/>
        <p:txBody>
          <a:bodyPr/>
          <a:lstStyle/>
          <a:p>
            <a:fld id="{15FEAD7E-BF4A-2941-8FC0-E96033F99716}" type="slidenum">
              <a:rPr lang="en-DE" smtClean="0"/>
              <a:t>30</a:t>
            </a:fld>
            <a:endParaRPr lang="en-DE"/>
          </a:p>
        </p:txBody>
      </p:sp>
    </p:spTree>
    <p:extLst>
      <p:ext uri="{BB962C8B-B14F-4D97-AF65-F5344CB8AC3E}">
        <p14:creationId xmlns:p14="http://schemas.microsoft.com/office/powerpoint/2010/main" val="13307405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1AC6A30-4F22-4C0F-B278-19C5B8A80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B4335AD-65B1-44E4-90AF-264024FE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999"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2E61FB-5A7D-71CA-CFF4-0FB21D0128A6}"/>
              </a:ext>
            </a:extLst>
          </p:cNvPr>
          <p:cNvSpPr>
            <a:spLocks noGrp="1"/>
          </p:cNvSpPr>
          <p:nvPr>
            <p:ph type="title"/>
          </p:nvPr>
        </p:nvSpPr>
        <p:spPr>
          <a:xfrm>
            <a:off x="3935381" y="253245"/>
            <a:ext cx="4267200" cy="1351472"/>
          </a:xfrm>
        </p:spPr>
        <p:txBody>
          <a:bodyPr>
            <a:normAutofit/>
          </a:bodyPr>
          <a:lstStyle/>
          <a:p>
            <a:pPr algn="ctr"/>
            <a:r>
              <a:rPr lang="en-DE" dirty="0">
                <a:solidFill>
                  <a:schemeClr val="tx1">
                    <a:lumMod val="85000"/>
                    <a:lumOff val="15000"/>
                  </a:schemeClr>
                </a:solidFill>
              </a:rPr>
              <a:t>Movie-like Intelligence</a:t>
            </a:r>
          </a:p>
        </p:txBody>
      </p:sp>
      <p:pic>
        <p:nvPicPr>
          <p:cNvPr id="10" name="Picture 9" descr="A person wearing sunglasses&#10;&#10;Description automatically generated with medium confidence">
            <a:extLst>
              <a:ext uri="{FF2B5EF4-FFF2-40B4-BE49-F238E27FC236}">
                <a16:creationId xmlns:a16="http://schemas.microsoft.com/office/drawing/2014/main" id="{33683643-89F5-3177-C505-B7024E99317E}"/>
              </a:ext>
            </a:extLst>
          </p:cNvPr>
          <p:cNvPicPr>
            <a:picLocks noChangeAspect="1"/>
          </p:cNvPicPr>
          <p:nvPr/>
        </p:nvPicPr>
        <p:blipFill rotWithShape="1">
          <a:blip r:embed="rId3"/>
          <a:srcRect l="15606" r="3978"/>
          <a:stretch/>
        </p:blipFill>
        <p:spPr>
          <a:xfrm>
            <a:off x="3" y="1"/>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p:spPr>
      </p:pic>
      <p:sp>
        <p:nvSpPr>
          <p:cNvPr id="3" name="Content Placeholder 2">
            <a:extLst>
              <a:ext uri="{FF2B5EF4-FFF2-40B4-BE49-F238E27FC236}">
                <a16:creationId xmlns:a16="http://schemas.microsoft.com/office/drawing/2014/main" id="{BEEDA23C-AAAC-EA0B-D659-1B7C1B534C7D}"/>
              </a:ext>
            </a:extLst>
          </p:cNvPr>
          <p:cNvSpPr>
            <a:spLocks noGrp="1"/>
          </p:cNvSpPr>
          <p:nvPr>
            <p:ph idx="1"/>
          </p:nvPr>
        </p:nvSpPr>
        <p:spPr>
          <a:xfrm>
            <a:off x="3611534" y="1715562"/>
            <a:ext cx="4914894" cy="4755928"/>
          </a:xfrm>
        </p:spPr>
        <p:txBody>
          <a:bodyPr>
            <a:noAutofit/>
          </a:bodyPr>
          <a:lstStyle/>
          <a:p>
            <a:pPr marL="0" indent="0">
              <a:buNone/>
            </a:pPr>
            <a:r>
              <a:rPr lang="en-DE" sz="2200" dirty="0">
                <a:solidFill>
                  <a:schemeClr val="tx1">
                    <a:lumMod val="85000"/>
                    <a:lumOff val="15000"/>
                  </a:schemeClr>
                </a:solidFill>
              </a:rPr>
              <a:t>emergent capabilities of complex systems almost impossible to foresee</a:t>
            </a:r>
          </a:p>
          <a:p>
            <a:pPr marL="0" indent="0">
              <a:buNone/>
            </a:pPr>
            <a:endParaRPr lang="en-GB" sz="2200" dirty="0">
              <a:solidFill>
                <a:schemeClr val="tx1">
                  <a:lumMod val="85000"/>
                  <a:lumOff val="15000"/>
                </a:schemeClr>
              </a:solidFill>
            </a:endParaRPr>
          </a:p>
          <a:p>
            <a:pPr marL="0" indent="0">
              <a:buNone/>
            </a:pPr>
            <a:r>
              <a:rPr lang="en-GB" sz="2200" dirty="0">
                <a:solidFill>
                  <a:schemeClr val="tx1">
                    <a:lumMod val="85000"/>
                    <a:lumOff val="15000"/>
                  </a:schemeClr>
                </a:solidFill>
              </a:rPr>
              <a:t>mini e</a:t>
            </a:r>
            <a:r>
              <a:rPr lang="en-DE" sz="2200" dirty="0">
                <a:solidFill>
                  <a:schemeClr val="tx1">
                    <a:lumMod val="85000"/>
                    <a:lumOff val="15000"/>
                  </a:schemeClr>
                </a:solidFill>
              </a:rPr>
              <a:t>xamples in contemporary ML:</a:t>
            </a:r>
          </a:p>
          <a:p>
            <a:r>
              <a:rPr lang="en-DE" sz="2200" dirty="0">
                <a:solidFill>
                  <a:schemeClr val="tx1">
                    <a:lumMod val="85000"/>
                    <a:lumOff val="15000"/>
                  </a:schemeClr>
                </a:solidFill>
                <a:hlinkClick r:id="rId4"/>
              </a:rPr>
              <a:t>large language models</a:t>
            </a:r>
            <a:endParaRPr lang="en-DE" sz="2200" dirty="0">
              <a:solidFill>
                <a:schemeClr val="tx1">
                  <a:lumMod val="85000"/>
                  <a:lumOff val="15000"/>
                </a:schemeClr>
              </a:solidFill>
            </a:endParaRPr>
          </a:p>
          <a:p>
            <a:r>
              <a:rPr lang="en-DE" sz="2200" dirty="0">
                <a:solidFill>
                  <a:schemeClr val="tx1">
                    <a:lumMod val="85000"/>
                    <a:lumOff val="15000"/>
                  </a:schemeClr>
                </a:solidFill>
                <a:hlinkClick r:id="rId5"/>
              </a:rPr>
              <a:t>multi-agent reinforcement learning</a:t>
            </a:r>
            <a:endParaRPr lang="en-DE" sz="2200" dirty="0">
              <a:solidFill>
                <a:schemeClr val="tx1">
                  <a:lumMod val="85000"/>
                  <a:lumOff val="15000"/>
                </a:schemeClr>
              </a:solidFill>
            </a:endParaRPr>
          </a:p>
          <a:p>
            <a:pPr marL="0" indent="0">
              <a:buNone/>
            </a:pPr>
            <a:endParaRPr lang="en-GB" sz="2200" dirty="0">
              <a:solidFill>
                <a:schemeClr val="tx1">
                  <a:lumMod val="85000"/>
                  <a:lumOff val="15000"/>
                </a:schemeClr>
              </a:solidFill>
            </a:endParaRPr>
          </a:p>
          <a:p>
            <a:pPr marL="0" indent="0">
              <a:buNone/>
            </a:pPr>
            <a:r>
              <a:rPr lang="en-GB" sz="2200" dirty="0">
                <a:solidFill>
                  <a:schemeClr val="tx1">
                    <a:lumMod val="85000"/>
                    <a:lumOff val="15000"/>
                  </a:schemeClr>
                </a:solidFill>
              </a:rPr>
              <a:t>one idea: </a:t>
            </a:r>
            <a:r>
              <a:rPr lang="en-DE" sz="2200" dirty="0">
                <a:solidFill>
                  <a:schemeClr val="tx1">
                    <a:lumMod val="85000"/>
                    <a:lumOff val="15000"/>
                  </a:schemeClr>
                </a:solidFill>
                <a:hlinkClick r:id="rId6"/>
              </a:rPr>
              <a:t>reward is enough</a:t>
            </a:r>
            <a:endParaRPr lang="en-DE" sz="2200" dirty="0">
              <a:solidFill>
                <a:schemeClr val="tx1">
                  <a:lumMod val="85000"/>
                  <a:lumOff val="15000"/>
                </a:schemeClr>
              </a:solidFill>
            </a:endParaRPr>
          </a:p>
          <a:p>
            <a:pPr marL="0" indent="0">
              <a:buNone/>
            </a:pPr>
            <a:endParaRPr lang="en-DE" sz="2200" dirty="0">
              <a:solidFill>
                <a:schemeClr val="tx1">
                  <a:lumMod val="85000"/>
                  <a:lumOff val="15000"/>
                </a:schemeClr>
              </a:solidFill>
            </a:endParaRPr>
          </a:p>
          <a:p>
            <a:pPr marL="0" indent="0">
              <a:buNone/>
            </a:pPr>
            <a:r>
              <a:rPr lang="en-GB" sz="2200" dirty="0">
                <a:solidFill>
                  <a:schemeClr val="tx1">
                    <a:lumMod val="85000"/>
                    <a:lumOff val="15000"/>
                  </a:schemeClr>
                </a:solidFill>
              </a:rPr>
              <a:t>p</a:t>
            </a:r>
            <a:r>
              <a:rPr lang="en-DE" sz="2200" dirty="0">
                <a:solidFill>
                  <a:schemeClr val="tx1">
                    <a:lumMod val="85000"/>
                    <a:lumOff val="15000"/>
                  </a:schemeClr>
                </a:solidFill>
              </a:rPr>
              <a:t>hilosophical: emotions or consciousness might also occur as emergent capabilities</a:t>
            </a:r>
          </a:p>
        </p:txBody>
      </p:sp>
      <p:pic>
        <p:nvPicPr>
          <p:cNvPr id="6" name="Picture 5" descr="A picture containing curtain, fabric&#10;&#10;Description automatically generated">
            <a:extLst>
              <a:ext uri="{FF2B5EF4-FFF2-40B4-BE49-F238E27FC236}">
                <a16:creationId xmlns:a16="http://schemas.microsoft.com/office/drawing/2014/main" id="{42570478-5F4C-DFB1-8530-D091592694AF}"/>
              </a:ext>
            </a:extLst>
          </p:cNvPr>
          <p:cNvPicPr>
            <a:picLocks noChangeAspect="1"/>
          </p:cNvPicPr>
          <p:nvPr/>
        </p:nvPicPr>
        <p:blipFill rotWithShape="1">
          <a:blip r:embed="rId7"/>
          <a:srcRect l="27771" r="19568"/>
          <a:stretch/>
        </p:blipFill>
        <p:spPr>
          <a:xfrm>
            <a:off x="8580467" y="10"/>
            <a:ext cx="3611533" cy="685799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p:spPr>
      </p:pic>
      <p:sp>
        <p:nvSpPr>
          <p:cNvPr id="4" name="Slide Number Placeholder 3">
            <a:extLst>
              <a:ext uri="{FF2B5EF4-FFF2-40B4-BE49-F238E27FC236}">
                <a16:creationId xmlns:a16="http://schemas.microsoft.com/office/drawing/2014/main" id="{5F06B7F1-ABC2-9C1A-708A-7170DA6DA9B4}"/>
              </a:ext>
            </a:extLst>
          </p:cNvPr>
          <p:cNvSpPr>
            <a:spLocks noGrp="1"/>
          </p:cNvSpPr>
          <p:nvPr>
            <p:ph type="sldNum" sz="quarter" idx="12"/>
          </p:nvPr>
        </p:nvSpPr>
        <p:spPr>
          <a:xfrm>
            <a:off x="8610600" y="6356350"/>
            <a:ext cx="2743200" cy="365125"/>
          </a:xfrm>
        </p:spPr>
        <p:txBody>
          <a:bodyPr>
            <a:normAutofit/>
          </a:bodyPr>
          <a:lstStyle/>
          <a:p>
            <a:pPr>
              <a:spcAft>
                <a:spcPts val="600"/>
              </a:spcAft>
            </a:pPr>
            <a:fld id="{15FEAD7E-BF4A-2941-8FC0-E96033F99716}" type="slidenum">
              <a:rPr lang="en-DE" sz="1000">
                <a:solidFill>
                  <a:srgbClr val="FFFFFF"/>
                </a:solidFill>
              </a:rPr>
              <a:pPr>
                <a:spcAft>
                  <a:spcPts val="600"/>
                </a:spcAft>
              </a:pPr>
              <a:t>31</a:t>
            </a:fld>
            <a:endParaRPr lang="en-DE" sz="1000">
              <a:solidFill>
                <a:srgbClr val="FFFFFF"/>
              </a:solidFill>
            </a:endParaRPr>
          </a:p>
        </p:txBody>
      </p:sp>
    </p:spTree>
    <p:extLst>
      <p:ext uri="{BB962C8B-B14F-4D97-AF65-F5344CB8AC3E}">
        <p14:creationId xmlns:p14="http://schemas.microsoft.com/office/powerpoint/2010/main" val="2507690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72754-FFFC-A0B8-D1B4-AE31EEEE6EB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76841DD2-170F-2E77-5D85-2FB82825757E}"/>
              </a:ext>
            </a:extLst>
          </p:cNvPr>
          <p:cNvSpPr>
            <a:spLocks noGrp="1"/>
          </p:cNvSpPr>
          <p:nvPr>
            <p:ph idx="1"/>
          </p:nvPr>
        </p:nvSpPr>
        <p:spPr/>
        <p:txBody>
          <a:bodyPr/>
          <a:lstStyle/>
          <a:p>
            <a:pPr marL="0" indent="0">
              <a:buNone/>
            </a:pPr>
            <a:r>
              <a:rPr lang="en-GB" dirty="0"/>
              <a:t>… q</a:t>
            </a:r>
            <a:r>
              <a:rPr lang="en-DE" dirty="0"/>
              <a:t>uantile regression</a:t>
            </a:r>
          </a:p>
        </p:txBody>
      </p:sp>
      <p:sp>
        <p:nvSpPr>
          <p:cNvPr id="4" name="Slide Number Placeholder 3">
            <a:extLst>
              <a:ext uri="{FF2B5EF4-FFF2-40B4-BE49-F238E27FC236}">
                <a16:creationId xmlns:a16="http://schemas.microsoft.com/office/drawing/2014/main" id="{A5A0AC40-6265-6DEF-F0AE-A0D34F191EC9}"/>
              </a:ext>
            </a:extLst>
          </p:cNvPr>
          <p:cNvSpPr>
            <a:spLocks noGrp="1"/>
          </p:cNvSpPr>
          <p:nvPr>
            <p:ph type="sldNum" sz="quarter" idx="12"/>
          </p:nvPr>
        </p:nvSpPr>
        <p:spPr/>
        <p:txBody>
          <a:bodyPr/>
          <a:lstStyle/>
          <a:p>
            <a:fld id="{15FEAD7E-BF4A-2941-8FC0-E96033F99716}" type="slidenum">
              <a:rPr lang="en-DE" smtClean="0"/>
              <a:t>4</a:t>
            </a:fld>
            <a:endParaRPr lang="en-DE"/>
          </a:p>
        </p:txBody>
      </p:sp>
    </p:spTree>
    <p:extLst>
      <p:ext uri="{BB962C8B-B14F-4D97-AF65-F5344CB8AC3E}">
        <p14:creationId xmlns:p14="http://schemas.microsoft.com/office/powerpoint/2010/main" val="290653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41FFC-F499-DDB5-B183-AB482032F238}"/>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62287231-859B-A358-5966-0C7E84791D80}"/>
              </a:ext>
            </a:extLst>
          </p:cNvPr>
          <p:cNvSpPr>
            <a:spLocks noGrp="1"/>
          </p:cNvSpPr>
          <p:nvPr>
            <p:ph idx="1"/>
          </p:nvPr>
        </p:nvSpPr>
        <p:spPr/>
        <p:txBody>
          <a:bodyPr/>
          <a:lstStyle/>
          <a:p>
            <a:pPr marL="0" indent="0">
              <a:buNone/>
            </a:pPr>
            <a:r>
              <a:rPr lang="en-GB" dirty="0"/>
              <a:t>… g</a:t>
            </a:r>
            <a:r>
              <a:rPr lang="en-DE" dirty="0"/>
              <a:t>enerative method and sampling</a:t>
            </a:r>
          </a:p>
        </p:txBody>
      </p:sp>
      <p:sp>
        <p:nvSpPr>
          <p:cNvPr id="4" name="Slide Number Placeholder 3">
            <a:extLst>
              <a:ext uri="{FF2B5EF4-FFF2-40B4-BE49-F238E27FC236}">
                <a16:creationId xmlns:a16="http://schemas.microsoft.com/office/drawing/2014/main" id="{2CB0A68C-89BA-0377-D28F-E8C15E28D8C6}"/>
              </a:ext>
            </a:extLst>
          </p:cNvPr>
          <p:cNvSpPr>
            <a:spLocks noGrp="1"/>
          </p:cNvSpPr>
          <p:nvPr>
            <p:ph type="sldNum" sz="quarter" idx="12"/>
          </p:nvPr>
        </p:nvSpPr>
        <p:spPr/>
        <p:txBody>
          <a:bodyPr/>
          <a:lstStyle/>
          <a:p>
            <a:fld id="{15FEAD7E-BF4A-2941-8FC0-E96033F99716}" type="slidenum">
              <a:rPr lang="en-DE" smtClean="0"/>
              <a:t>5</a:t>
            </a:fld>
            <a:endParaRPr lang="en-DE"/>
          </a:p>
        </p:txBody>
      </p:sp>
    </p:spTree>
    <p:extLst>
      <p:ext uri="{BB962C8B-B14F-4D97-AF65-F5344CB8AC3E}">
        <p14:creationId xmlns:p14="http://schemas.microsoft.com/office/powerpoint/2010/main" val="2766353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Generative Methods</a:t>
            </a:r>
          </a:p>
        </p:txBody>
      </p:sp>
      <p:sp>
        <p:nvSpPr>
          <p:cNvPr id="3" name="Slide Number Placeholder 2">
            <a:extLst>
              <a:ext uri="{FF2B5EF4-FFF2-40B4-BE49-F238E27FC236}">
                <a16:creationId xmlns:a16="http://schemas.microsoft.com/office/drawing/2014/main" id="{2274F85A-7812-2EB5-4136-6994FBBAD8D5}"/>
              </a:ext>
            </a:extLst>
          </p:cNvPr>
          <p:cNvSpPr>
            <a:spLocks noGrp="1"/>
          </p:cNvSpPr>
          <p:nvPr>
            <p:ph type="sldNum" sz="quarter" idx="12"/>
          </p:nvPr>
        </p:nvSpPr>
        <p:spPr/>
        <p:txBody>
          <a:bodyPr/>
          <a:lstStyle/>
          <a:p>
            <a:fld id="{15FEAD7E-BF4A-2941-8FC0-E96033F99716}" type="slidenum">
              <a:rPr lang="en-DE" smtClean="0"/>
              <a:t>6</a:t>
            </a:fld>
            <a:endParaRPr lang="en-DE"/>
          </a:p>
        </p:txBody>
      </p:sp>
    </p:spTree>
    <p:extLst>
      <p:ext uri="{BB962C8B-B14F-4D97-AF65-F5344CB8AC3E}">
        <p14:creationId xmlns:p14="http://schemas.microsoft.com/office/powerpoint/2010/main" val="2895328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F78AA-5A5B-5BFC-FE8D-3035942B1D1B}"/>
              </a:ext>
            </a:extLst>
          </p:cNvPr>
          <p:cNvSpPr>
            <a:spLocks noGrp="1"/>
          </p:cNvSpPr>
          <p:nvPr>
            <p:ph type="title"/>
          </p:nvPr>
        </p:nvSpPr>
        <p:spPr/>
        <p:txBody>
          <a:bodyPr/>
          <a:lstStyle/>
          <a:p>
            <a:r>
              <a:rPr lang="en-DE" dirty="0"/>
              <a:t>Example: Na</a:t>
            </a:r>
            <a:r>
              <a:rPr lang="en-GB" dirty="0" err="1"/>
              <a:t>ï</a:t>
            </a:r>
            <a:r>
              <a:rPr lang="en-DE" dirty="0"/>
              <a:t>ve Bayes</a:t>
            </a:r>
          </a:p>
        </p:txBody>
      </p:sp>
      <p:sp>
        <p:nvSpPr>
          <p:cNvPr id="3" name="Content Placeholder 2">
            <a:extLst>
              <a:ext uri="{FF2B5EF4-FFF2-40B4-BE49-F238E27FC236}">
                <a16:creationId xmlns:a16="http://schemas.microsoft.com/office/drawing/2014/main" id="{743757C5-5D49-A202-B17B-F1387DD6AE5F}"/>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1D017B2F-5526-DB8A-4B94-1355DF0EFEA8}"/>
              </a:ext>
            </a:extLst>
          </p:cNvPr>
          <p:cNvSpPr>
            <a:spLocks noGrp="1"/>
          </p:cNvSpPr>
          <p:nvPr>
            <p:ph type="sldNum" sz="quarter" idx="12"/>
          </p:nvPr>
        </p:nvSpPr>
        <p:spPr/>
        <p:txBody>
          <a:bodyPr/>
          <a:lstStyle/>
          <a:p>
            <a:fld id="{15FEAD7E-BF4A-2941-8FC0-E96033F99716}" type="slidenum">
              <a:rPr lang="en-DE" smtClean="0"/>
              <a:t>7</a:t>
            </a:fld>
            <a:endParaRPr lang="en-DE"/>
          </a:p>
        </p:txBody>
      </p:sp>
    </p:spTree>
    <p:extLst>
      <p:ext uri="{BB962C8B-B14F-4D97-AF65-F5344CB8AC3E}">
        <p14:creationId xmlns:p14="http://schemas.microsoft.com/office/powerpoint/2010/main" val="367264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9DC22-6EF7-F7BB-A5DD-EE2EEF12763A}"/>
              </a:ext>
            </a:extLst>
          </p:cNvPr>
          <p:cNvSpPr>
            <a:spLocks noGrp="1"/>
          </p:cNvSpPr>
          <p:nvPr>
            <p:ph type="title"/>
          </p:nvPr>
        </p:nvSpPr>
        <p:spPr/>
        <p:txBody>
          <a:bodyPr/>
          <a:lstStyle/>
          <a:p>
            <a:r>
              <a:rPr lang="en-DE" dirty="0"/>
              <a:t>Generative vs Discriminative</a:t>
            </a:r>
          </a:p>
        </p:txBody>
      </p:sp>
      <p:sp>
        <p:nvSpPr>
          <p:cNvPr id="3" name="Content Placeholder 2">
            <a:extLst>
              <a:ext uri="{FF2B5EF4-FFF2-40B4-BE49-F238E27FC236}">
                <a16:creationId xmlns:a16="http://schemas.microsoft.com/office/drawing/2014/main" id="{978D4D69-D6D3-541A-8543-44C41AE37585}"/>
              </a:ext>
            </a:extLst>
          </p:cNvPr>
          <p:cNvSpPr>
            <a:spLocks noGrp="1"/>
          </p:cNvSpPr>
          <p:nvPr>
            <p:ph idx="1"/>
          </p:nvPr>
        </p:nvSpPr>
        <p:spPr/>
        <p:txBody>
          <a:bodyPr/>
          <a:lstStyle/>
          <a:p>
            <a:r>
              <a:rPr lang="en-DE" dirty="0"/>
              <a:t>P(Y, X) vs P(Y|X)</a:t>
            </a:r>
          </a:p>
          <a:p>
            <a:pPr marL="0" indent="0">
              <a:buNone/>
            </a:pPr>
            <a:endParaRPr lang="en-GB" dirty="0"/>
          </a:p>
          <a:p>
            <a:r>
              <a:rPr lang="en-GB" dirty="0"/>
              <a:t>g</a:t>
            </a:r>
            <a:r>
              <a:rPr lang="en-DE" dirty="0"/>
              <a:t>enerative-discriminative pair of algorithms: </a:t>
            </a:r>
            <a:r>
              <a:rPr lang="en-GB" dirty="0" err="1"/>
              <a:t>Naï</a:t>
            </a:r>
            <a:r>
              <a:rPr lang="en-DE" dirty="0"/>
              <a:t>ve Bayes and Logistic Regression</a:t>
            </a:r>
          </a:p>
        </p:txBody>
      </p:sp>
      <p:sp>
        <p:nvSpPr>
          <p:cNvPr id="4" name="Slide Number Placeholder 3">
            <a:extLst>
              <a:ext uri="{FF2B5EF4-FFF2-40B4-BE49-F238E27FC236}">
                <a16:creationId xmlns:a16="http://schemas.microsoft.com/office/drawing/2014/main" id="{E8422278-361C-78F3-2ABF-B2B53BF15695}"/>
              </a:ext>
            </a:extLst>
          </p:cNvPr>
          <p:cNvSpPr>
            <a:spLocks noGrp="1"/>
          </p:cNvSpPr>
          <p:nvPr>
            <p:ph type="sldNum" sz="quarter" idx="12"/>
          </p:nvPr>
        </p:nvSpPr>
        <p:spPr/>
        <p:txBody>
          <a:bodyPr/>
          <a:lstStyle/>
          <a:p>
            <a:fld id="{15FEAD7E-BF4A-2941-8FC0-E96033F99716}" type="slidenum">
              <a:rPr lang="en-DE" smtClean="0"/>
              <a:t>8</a:t>
            </a:fld>
            <a:endParaRPr lang="en-DE"/>
          </a:p>
        </p:txBody>
      </p:sp>
    </p:spTree>
    <p:extLst>
      <p:ext uri="{BB962C8B-B14F-4D97-AF65-F5344CB8AC3E}">
        <p14:creationId xmlns:p14="http://schemas.microsoft.com/office/powerpoint/2010/main" val="1332565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6FAB5-60C2-E26A-6087-56FF4762B3A4}"/>
              </a:ext>
            </a:extLst>
          </p:cNvPr>
          <p:cNvSpPr>
            <a:spLocks noGrp="1"/>
          </p:cNvSpPr>
          <p:nvPr>
            <p:ph type="title"/>
          </p:nvPr>
        </p:nvSpPr>
        <p:spPr/>
        <p:txBody>
          <a:bodyPr/>
          <a:lstStyle/>
          <a:p>
            <a:r>
              <a:rPr lang="en-DE" dirty="0"/>
              <a:t>Different Types of Generative Models</a:t>
            </a:r>
          </a:p>
        </p:txBody>
      </p:sp>
      <p:pic>
        <p:nvPicPr>
          <p:cNvPr id="5" name="Picture 4">
            <a:extLst>
              <a:ext uri="{FF2B5EF4-FFF2-40B4-BE49-F238E27FC236}">
                <a16:creationId xmlns:a16="http://schemas.microsoft.com/office/drawing/2014/main" id="{4065E246-8874-9EC7-71D6-F502DBD0674A}"/>
              </a:ext>
            </a:extLst>
          </p:cNvPr>
          <p:cNvPicPr>
            <a:picLocks noChangeAspect="1"/>
          </p:cNvPicPr>
          <p:nvPr/>
        </p:nvPicPr>
        <p:blipFill>
          <a:blip r:embed="rId2"/>
          <a:stretch>
            <a:fillRect/>
          </a:stretch>
        </p:blipFill>
        <p:spPr>
          <a:xfrm>
            <a:off x="2338923" y="1480105"/>
            <a:ext cx="7514154" cy="5086828"/>
          </a:xfrm>
          <a:prstGeom prst="rect">
            <a:avLst/>
          </a:prstGeom>
        </p:spPr>
      </p:pic>
      <p:sp>
        <p:nvSpPr>
          <p:cNvPr id="6" name="TextBox 5">
            <a:extLst>
              <a:ext uri="{FF2B5EF4-FFF2-40B4-BE49-F238E27FC236}">
                <a16:creationId xmlns:a16="http://schemas.microsoft.com/office/drawing/2014/main" id="{8A64E981-4E79-564C-34E7-160CDF8D16CC}"/>
              </a:ext>
            </a:extLst>
          </p:cNvPr>
          <p:cNvSpPr txBox="1"/>
          <p:nvPr/>
        </p:nvSpPr>
        <p:spPr>
          <a:xfrm>
            <a:off x="9804661" y="6569519"/>
            <a:ext cx="532518" cy="246221"/>
          </a:xfrm>
          <a:prstGeom prst="rect">
            <a:avLst/>
          </a:prstGeom>
          <a:noFill/>
        </p:spPr>
        <p:txBody>
          <a:bodyPr wrap="square" rtlCol="0">
            <a:spAutoFit/>
          </a:bodyPr>
          <a:lstStyle/>
          <a:p>
            <a:r>
              <a:rPr lang="de-DE" sz="1000" dirty="0">
                <a:hlinkClick r:id="rId3"/>
              </a:rPr>
              <a:t>source</a:t>
            </a:r>
            <a:endParaRPr lang="de-DE" sz="1000" dirty="0"/>
          </a:p>
        </p:txBody>
      </p:sp>
      <p:sp>
        <p:nvSpPr>
          <p:cNvPr id="7" name="Slide Number Placeholder 6">
            <a:extLst>
              <a:ext uri="{FF2B5EF4-FFF2-40B4-BE49-F238E27FC236}">
                <a16:creationId xmlns:a16="http://schemas.microsoft.com/office/drawing/2014/main" id="{FCE6043D-DFCE-AB58-BE98-6D3590F31EF0}"/>
              </a:ext>
            </a:extLst>
          </p:cNvPr>
          <p:cNvSpPr>
            <a:spLocks noGrp="1"/>
          </p:cNvSpPr>
          <p:nvPr>
            <p:ph type="sldNum" sz="quarter" idx="12"/>
          </p:nvPr>
        </p:nvSpPr>
        <p:spPr/>
        <p:txBody>
          <a:bodyPr/>
          <a:lstStyle/>
          <a:p>
            <a:fld id="{15FEAD7E-BF4A-2941-8FC0-E96033F99716}" type="slidenum">
              <a:rPr lang="en-DE" smtClean="0"/>
              <a:t>9</a:t>
            </a:fld>
            <a:endParaRPr lang="en-DE"/>
          </a:p>
        </p:txBody>
      </p:sp>
    </p:spTree>
    <p:extLst>
      <p:ext uri="{BB962C8B-B14F-4D97-AF65-F5344CB8AC3E}">
        <p14:creationId xmlns:p14="http://schemas.microsoft.com/office/powerpoint/2010/main" val="10566596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262</TotalTime>
  <Words>347</Words>
  <Application>Microsoft Macintosh PowerPoint</Application>
  <PresentationFormat>Widescreen</PresentationFormat>
  <Paragraphs>96</Paragraphs>
  <Slides>31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-apple-system</vt:lpstr>
      <vt:lpstr>Arial</vt:lpstr>
      <vt:lpstr>Calibri</vt:lpstr>
      <vt:lpstr>Calibri Light</vt:lpstr>
      <vt:lpstr>Office Theme</vt:lpstr>
      <vt:lpstr>Generative Models Discriminative vs Generative</vt:lpstr>
      <vt:lpstr>Prediction of Probability Distributions</vt:lpstr>
      <vt:lpstr>PowerPoint Presentation</vt:lpstr>
      <vt:lpstr>PowerPoint Presentation</vt:lpstr>
      <vt:lpstr>PowerPoint Presentation</vt:lpstr>
      <vt:lpstr>Generative Methods</vt:lpstr>
      <vt:lpstr>Example: Naïve Bayes</vt:lpstr>
      <vt:lpstr>Generative vs Discriminative</vt:lpstr>
      <vt:lpstr>Different Types of Generative Models</vt:lpstr>
      <vt:lpstr>Variational Inference</vt:lpstr>
      <vt:lpstr>PowerPoint Presentation</vt:lpstr>
      <vt:lpstr>Recap: Autoencoder</vt:lpstr>
      <vt:lpstr>Variational Autoencoder (VAE)</vt:lpstr>
      <vt:lpstr>ELBO</vt:lpstr>
      <vt:lpstr>PowerPoint Presentation</vt:lpstr>
      <vt:lpstr>PowerPoint Presentation</vt:lpstr>
      <vt:lpstr>Generative Adversarial Networks (GAN)</vt:lpstr>
      <vt:lpstr>PowerPoint Presentation</vt:lpstr>
      <vt:lpstr>PowerPoint Presentation</vt:lpstr>
      <vt:lpstr>Flow-Based Methods</vt:lpstr>
      <vt:lpstr>PowerPoint Presentation</vt:lpstr>
      <vt:lpstr>PowerPoint Presentation</vt:lpstr>
      <vt:lpstr>Energy-Based Methods</vt:lpstr>
      <vt:lpstr>PowerPoint Presentation</vt:lpstr>
      <vt:lpstr>Diffusion Models</vt:lpstr>
      <vt:lpstr>PowerPoint Presentation</vt:lpstr>
      <vt:lpstr>PowerPoint Presentation</vt:lpstr>
      <vt:lpstr>Image Generation</vt:lpstr>
      <vt:lpstr>…</vt:lpstr>
      <vt:lpstr>Literature</vt:lpstr>
      <vt:lpstr>Movie-like Intelligence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vs Discriminative Models</dc:title>
  <dc:creator>Felix Wick</dc:creator>
  <cp:lastModifiedBy>Felix Wick</cp:lastModifiedBy>
  <cp:revision>37</cp:revision>
  <dcterms:created xsi:type="dcterms:W3CDTF">2022-07-19T12:00:00Z</dcterms:created>
  <dcterms:modified xsi:type="dcterms:W3CDTF">2022-11-26T19:13:14Z</dcterms:modified>
</cp:coreProperties>
</file>

<file path=docProps/thumbnail.jpeg>
</file>